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6BF869F-A61D-43AF-A7A0-51A4FFF6E29A}">
  <a:tblStyle styleId="{56BF869F-A61D-43AF-A7A0-51A4FFF6E29A}" styleName="Table_0"/>
  <a:tblStyle styleId="{EEE200B7-D66A-4266-89CE-C4D083CC7A40}"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910926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1</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0" name="Shape 1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10</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Choose three of the components and write a specific example of how it was used and to what outcome.  Take your time to reflect.</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GB" sz="1200" b="0" i="0" u="none" strike="noStrike" cap="none">
                <a:solidFill>
                  <a:schemeClr val="dk1"/>
                </a:solidFill>
                <a:latin typeface="Calibri"/>
                <a:ea typeface="Calibri"/>
                <a:cs typeface="Calibri"/>
                <a:sym typeface="Calibri"/>
              </a:rPr>
              <a:t>“A mechanism is thus a theory.”</a:t>
            </a:r>
          </a:p>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Building affective bonds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Builds positive, trusting relationships with pupils/good rapport/familiarity (Affection, attention, caring physical contact, early basic experiences and the reassurance that the student is valued)</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Labelled praise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Emotionally nurturing atmosphere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Responsive to individual needs</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Consensual goal setting</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Sets achievable targets from Boxall Profile assessment</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Reviewing/reinforcing target behaviour/skills </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Modelling</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Role modelling of appropriate behaviour/social skills between two adults participating in constructive interaction</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Peer modelling </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Coping template / Positive self-instruction / Cognitive restructuring</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Methods to generate alternative solutions/evaluate options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Perspective taking</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Recognising triggers of anger</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Forecasting future setbacks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Deliberate exposure to what triggers negative thoughts/reactions along with a coping template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Distinguishing between helpful and unhelpful thoughts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Graded hierarchy approach (breaking-down worrying situations into manageable steps)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Identifying other people who use good coping models</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Rewards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Behavioural reward systems: marble jars, team targets, sticker charts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Prizes/gifts/books (dependant on behaviour and achievable targets)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Golden time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Extra play time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Time with favourite teacher/class pet</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Taking the class toy home</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Role-play exercises / Social skills training</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Practicing/rehearsing skills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Re-enacting hypothetical situations</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Affective Education</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Understanding, identifying and labelling emotions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Recognising physical and environmental cues of emotions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Providing opportunities for pupils to verbalise their emotional experiences</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In-session curriculum / Structured tasks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Curriculum planning and assessment as a collaborative responsibility between the nurture group practitioner and the mainstream teacher</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Circle time    </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Homework   </a:t>
            </a:r>
            <a:r>
              <a:rPr lang="en-GB"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Assigning and reviewing tasks to complete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Setting up behaviour charts for implementation at home/practicing skills        </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 Relaxation techniques</a:t>
            </a:r>
            <a:r>
              <a:rPr lang="en-GB" sz="1200" b="0" i="0" u="none" strike="noStrike" cap="none">
                <a:solidFill>
                  <a:schemeClr val="dk1"/>
                </a:solidFill>
                <a:latin typeface="Calibri"/>
                <a:ea typeface="Calibri"/>
                <a:cs typeface="Calibri"/>
                <a:sym typeface="Calibri"/>
              </a:rPr>
              <a:t>                                                                                                           </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Mindfulness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Controlled breathing techniques</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Identifying a range of activities which students find enjoyable and relaxing</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Parental involvement </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Staff provide ideas/equipment for home activities and support parents to develop  appropriate interaction strategies and management for home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Parent praise</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Open afternoons or evenings are often held termly and younger siblings are welcomed</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A few parents spend part of the day or the entire day in the nurture group</a:t>
            </a:r>
          </a:p>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Limit setting</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Ignoring negative behaviour</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Traffic light system</a:t>
            </a:r>
          </a:p>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Time ‘in’ </a:t>
            </a:r>
          </a:p>
          <a:p>
            <a:pPr marL="0" marR="0" lvl="0" indent="0" algn="l" rtl="0">
              <a:lnSpc>
                <a:spcPct val="100000"/>
              </a:lnSpc>
              <a:spcBef>
                <a:spcPts val="0"/>
              </a:spcBef>
              <a:spcAft>
                <a:spcPts val="0"/>
              </a:spcAft>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11</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6" name="Shape 1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12</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83" name="Shape 1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13</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GB" sz="1200" b="0" i="0" u="none" strike="noStrike" cap="none">
                <a:solidFill>
                  <a:schemeClr val="dk1"/>
                </a:solidFill>
                <a:latin typeface="Calibri"/>
                <a:ea typeface="Calibri"/>
                <a:cs typeface="Calibri"/>
                <a:sym typeface="Calibri"/>
              </a:rPr>
              <a:t>Behavioural Indicators of Self-Esteem Scale</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2" name="Shape 19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14</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7000"/>
              </a:lnSpc>
              <a:spcBef>
                <a:spcPts val="0"/>
              </a:spcBef>
              <a:spcAft>
                <a:spcPts val="800"/>
              </a:spcAft>
              <a:buSzPct val="25000"/>
              <a:buNone/>
            </a:pPr>
            <a:r>
              <a:rPr lang="en-GB" sz="1200" b="1" i="0" u="none" strike="noStrike" cap="none">
                <a:solidFill>
                  <a:srgbClr val="000000"/>
                </a:solidFill>
                <a:latin typeface="Arial"/>
                <a:ea typeface="Arial"/>
                <a:cs typeface="Arial"/>
                <a:sym typeface="Arial"/>
              </a:rPr>
              <a:t>Parents</a:t>
            </a:r>
          </a:p>
          <a:p>
            <a:pPr marL="342900" marR="0" lvl="0" indent="-342900" algn="l" rtl="0">
              <a:lnSpc>
                <a:spcPct val="107000"/>
              </a:lnSpc>
              <a:spcBef>
                <a:spcPts val="0"/>
              </a:spcBef>
              <a:buClr>
                <a:schemeClr val="dk1"/>
              </a:buClr>
              <a:buSzPct val="100000"/>
              <a:buFont typeface="Noto Symbol"/>
              <a:buChar char="∙"/>
            </a:pPr>
            <a:r>
              <a:rPr lang="en-GB" sz="1200" b="0" i="0" u="none" strike="noStrike" cap="none">
                <a:solidFill>
                  <a:schemeClr val="dk1"/>
                </a:solidFill>
                <a:latin typeface="Calibri"/>
                <a:ea typeface="Calibri"/>
                <a:cs typeface="Calibri"/>
                <a:sym typeface="Calibri"/>
              </a:rPr>
              <a:t>Changes in interaction with children at home</a:t>
            </a:r>
          </a:p>
          <a:p>
            <a:pPr marL="342900" marR="0" lvl="0" indent="-342900" algn="l" rtl="0">
              <a:lnSpc>
                <a:spcPct val="107000"/>
              </a:lnSpc>
              <a:spcBef>
                <a:spcPts val="0"/>
              </a:spcBef>
              <a:buClr>
                <a:schemeClr val="dk1"/>
              </a:buClr>
              <a:buSzPct val="100000"/>
              <a:buFont typeface="Noto Symbol"/>
              <a:buChar char="∙"/>
            </a:pPr>
            <a:r>
              <a:rPr lang="en-GB" sz="1200" b="0" i="0" u="none" strike="noStrike" cap="none">
                <a:solidFill>
                  <a:schemeClr val="dk1"/>
                </a:solidFill>
                <a:latin typeface="Calibri"/>
                <a:ea typeface="Calibri"/>
                <a:cs typeface="Calibri"/>
                <a:sym typeface="Calibri"/>
              </a:rPr>
              <a:t>More involvement and engagement with school community</a:t>
            </a:r>
          </a:p>
        </p:txBody>
      </p:sp>
      <p:sp>
        <p:nvSpPr>
          <p:cNvPr id="200" name="Shape 20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15</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7000"/>
              </a:lnSpc>
              <a:spcBef>
                <a:spcPts val="0"/>
              </a:spcBef>
              <a:spcAft>
                <a:spcPts val="800"/>
              </a:spcAft>
              <a:buSzPct val="25000"/>
              <a:buNone/>
            </a:pPr>
            <a:r>
              <a:rPr lang="en-GB" sz="1200" b="1" i="0" u="none" strike="noStrike" cap="none">
                <a:solidFill>
                  <a:schemeClr val="dk1"/>
                </a:solidFill>
                <a:latin typeface="Calibri"/>
                <a:ea typeface="Calibri"/>
                <a:cs typeface="Calibri"/>
                <a:sym typeface="Calibri"/>
              </a:rPr>
              <a:t>The more data </a:t>
            </a:r>
            <a:r>
              <a:rPr lang="en-GB" sz="1200" b="0" i="0" u="none" strike="noStrike" cap="none">
                <a:solidFill>
                  <a:schemeClr val="dk1"/>
                </a:solidFill>
                <a:latin typeface="Calibri"/>
                <a:ea typeface="Calibri"/>
                <a:cs typeface="Calibri"/>
                <a:sym typeface="Calibri"/>
              </a:rPr>
              <a:t>you get the better.</a:t>
            </a:r>
          </a:p>
        </p:txBody>
      </p:sp>
      <p:sp>
        <p:nvSpPr>
          <p:cNvPr id="210" name="Shape 21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16</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The longer you track the data </a:t>
            </a:r>
            <a:r>
              <a:rPr lang="en-GB" sz="1200" b="0" i="0" u="none" strike="noStrike" cap="none">
                <a:solidFill>
                  <a:schemeClr val="dk1"/>
                </a:solidFill>
                <a:latin typeface="Calibri"/>
                <a:ea typeface="Calibri"/>
                <a:cs typeface="Calibri"/>
                <a:sym typeface="Calibri"/>
              </a:rPr>
              <a:t>the better</a:t>
            </a:r>
          </a:p>
        </p:txBody>
      </p:sp>
      <p:sp>
        <p:nvSpPr>
          <p:cNvPr id="221" name="Shape 2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17</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  </a:t>
            </a: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18</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1" i="0" u="none" strike="noStrike" cap="none">
                <a:solidFill>
                  <a:schemeClr val="dk1"/>
                </a:solidFill>
                <a:latin typeface="Calibri"/>
                <a:ea typeface="Calibri"/>
                <a:cs typeface="Calibri"/>
                <a:sym typeface="Calibri"/>
              </a:rPr>
              <a:t>You will be asked – how can you know for certain that these outcomes are due to NG provision?  </a:t>
            </a:r>
            <a:r>
              <a:rPr lang="en-GB" sz="1200" b="0" i="0" u="none" strike="noStrike" cap="none">
                <a:solidFill>
                  <a:schemeClr val="dk1"/>
                </a:solidFill>
                <a:latin typeface="Calibri"/>
                <a:ea typeface="Calibri"/>
                <a:cs typeface="Calibri"/>
                <a:sym typeface="Calibri"/>
              </a:rPr>
              <a:t>You reply: non-randomised controlled studies have proven that children attending nurture group provision compared to those that remained in their mainstream class for more than two terms, significantly improved their social, emotional and behavioural issues and academic achievement</a:t>
            </a:r>
          </a:p>
        </p:txBody>
      </p:sp>
      <p:sp>
        <p:nvSpPr>
          <p:cNvPr id="242" name="Shape 24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19</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2</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5" name="Shape 26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Non-randomised studies</a:t>
            </a:r>
          </a:p>
        </p:txBody>
      </p:sp>
      <p:sp>
        <p:nvSpPr>
          <p:cNvPr id="266" name="Shape 26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20</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GB" sz="1200" b="1" i="0" u="none" strike="noStrike" cap="none">
                <a:solidFill>
                  <a:schemeClr val="dk1"/>
                </a:solidFill>
                <a:latin typeface="Calibri"/>
                <a:ea typeface="Calibri"/>
                <a:cs typeface="Calibri"/>
                <a:sym typeface="Calibri"/>
              </a:rPr>
              <a:t>There will always be limitations to any provision – </a:t>
            </a:r>
            <a:r>
              <a:rPr lang="en-GB" sz="1200" b="0" i="0" u="none" strike="noStrike" cap="none">
                <a:solidFill>
                  <a:schemeClr val="dk1"/>
                </a:solidFill>
                <a:latin typeface="Calibri"/>
                <a:ea typeface="Calibri"/>
                <a:cs typeface="Calibri"/>
                <a:sym typeface="Calibri"/>
              </a:rPr>
              <a:t>we know that, for example, if improvements aren’t visible after two months it is a good idea to access outside help.  There are also limitations for improvement in nurture groups with children with autism or children with moderate learning difficulties.  No provision is a silver bullet – understanding the limitations of a provision is crucial to creating a program theory.</a:t>
            </a:r>
          </a:p>
        </p:txBody>
      </p:sp>
      <p:sp>
        <p:nvSpPr>
          <p:cNvPr id="272" name="Shape 27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21</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8" name="Shape 27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79" name="Shape 27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22</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87" name="Shape 2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chemeClr val="dk1"/>
                </a:solidFill>
                <a:latin typeface="Calibri"/>
                <a:ea typeface="Calibri"/>
                <a:cs typeface="Calibri"/>
                <a:sym typeface="Calibri"/>
              </a:rPr>
              <a:t>23</a:t>
            </a:fld>
            <a:endParaRPr lang="en-GB"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Central to answering this question is the reconstruction of the policy (or program) theory.  The policy theory is the sum of assumptions or hypotheses that explain how the intervention should work.  </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03" name="Shape 1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3</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200" b="0" i="0" u="none" strike="noStrike" cap="none">
                <a:solidFill>
                  <a:schemeClr val="dk1"/>
                </a:solidFill>
                <a:latin typeface="Calibri"/>
                <a:ea typeface="Calibri"/>
                <a:cs typeface="Calibri"/>
                <a:sym typeface="Calibri"/>
              </a:rPr>
              <a:t>Split into groups of 3-4- write down all the characteristics of what makes the following: a nurture room, a nurture child, a nurture teacher, a nurture school, nurture provision. </a:t>
            </a:r>
          </a:p>
        </p:txBody>
      </p:sp>
      <p:sp>
        <p:nvSpPr>
          <p:cNvPr id="111" name="Shape 1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4</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5</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28" name="Shape 12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6</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36" name="Shape 1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7</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44" name="Shape 14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8</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52" name="Shape 15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GB" sz="1200" b="0" i="0" u="none" strike="noStrike" cap="none">
                <a:solidFill>
                  <a:srgbClr val="000000"/>
                </a:solidFill>
                <a:latin typeface="Calibri"/>
                <a:ea typeface="Calibri"/>
                <a:cs typeface="Calibri"/>
                <a:sym typeface="Calibri"/>
              </a:rPr>
              <a:t>9</a:t>
            </a:fld>
            <a:endParaRPr lang="en-GB"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a:lvl1pPr>
            <a:lvl2pPr marL="742950" lvl="1" indent="-107950" algn="l" rtl="0">
              <a:spcBef>
                <a:spcPts val="560"/>
              </a:spcBef>
              <a:buClr>
                <a:schemeClr val="dk1"/>
              </a:buClr>
              <a:buFont typeface="Arial"/>
              <a:buChar char="–"/>
              <a:defRPr/>
            </a:lvl2pPr>
            <a:lvl3pPr marL="1143000" lvl="2" indent="-76200" algn="l" rtl="0">
              <a:spcBef>
                <a:spcPts val="480"/>
              </a:spcBef>
              <a:buClr>
                <a:schemeClr val="dk1"/>
              </a:buClr>
              <a:buFont typeface="Arial"/>
              <a:buChar char="•"/>
              <a:defRPr/>
            </a:lvl3pPr>
            <a:lvl4pPr marL="1600200" lvl="3" indent="-101600" algn="l" rtl="0">
              <a:spcBef>
                <a:spcPts val="400"/>
              </a:spcBef>
              <a:buClr>
                <a:schemeClr val="dk1"/>
              </a:buClr>
              <a:buFont typeface="Arial"/>
              <a:buChar char="–"/>
              <a:defRPr/>
            </a:lvl4pPr>
            <a:lvl5pPr marL="2057400" lvl="4" indent="-101600" algn="l" rtl="0">
              <a:spcBef>
                <a:spcPts val="400"/>
              </a:spcBef>
              <a:buClr>
                <a:schemeClr val="dk1"/>
              </a:buClr>
              <a:buFont typeface="Arial"/>
              <a:buChar char="»"/>
              <a:defRPr/>
            </a:lvl5pPr>
            <a:lvl6pPr marL="2514600" lvl="5" indent="-101600" algn="l" rtl="0">
              <a:spcBef>
                <a:spcPts val="400"/>
              </a:spcBef>
              <a:buClr>
                <a:schemeClr val="dk1"/>
              </a:buClr>
              <a:buFont typeface="Arial"/>
              <a:buChar char="•"/>
              <a:defRPr/>
            </a:lvl6pPr>
            <a:lvl7pPr marL="2971800" lvl="6" indent="-101600" algn="l" rtl="0">
              <a:spcBef>
                <a:spcPts val="400"/>
              </a:spcBef>
              <a:buClr>
                <a:schemeClr val="dk1"/>
              </a:buClr>
              <a:buFont typeface="Arial"/>
              <a:buChar char="•"/>
              <a:defRPr/>
            </a:lvl7pPr>
            <a:lvl8pPr marL="3429000" lvl="7" indent="-101600" algn="l" rtl="0">
              <a:spcBef>
                <a:spcPts val="400"/>
              </a:spcBef>
              <a:buClr>
                <a:schemeClr val="dk1"/>
              </a:buClr>
              <a:buFont typeface="Arial"/>
              <a:buChar char="•"/>
              <a:defRPr/>
            </a:lvl8pPr>
            <a:lvl9pPr marL="3886200" lvl="8" indent="-101600" algn="l" rtl="0">
              <a:spcBef>
                <a:spcPts val="400"/>
              </a:spcBef>
              <a:buClr>
                <a:schemeClr val="dk1"/>
              </a:buClr>
              <a:buFont typeface="Arial"/>
              <a:buChar char="•"/>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3" name="Shape 23"/>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a:lvl1pPr>
            <a:lvl2pPr marL="457200" marR="0" lvl="1" indent="0" algn="ctr" rtl="0">
              <a:spcBef>
                <a:spcPts val="560"/>
              </a:spcBef>
              <a:buClr>
                <a:srgbClr val="888888"/>
              </a:buClr>
              <a:buFont typeface="Arial"/>
              <a:buNone/>
              <a:defRPr/>
            </a:lvl2pPr>
            <a:lvl3pPr marL="914400" marR="0" lvl="2" indent="0" algn="ctr" rtl="0">
              <a:spcBef>
                <a:spcPts val="480"/>
              </a:spcBef>
              <a:buClr>
                <a:srgbClr val="888888"/>
              </a:buClr>
              <a:buFont typeface="Arial"/>
              <a:buNone/>
              <a:defRPr/>
            </a:lvl3pPr>
            <a:lvl4pPr marL="1371600" marR="0" lvl="3" indent="0" algn="ctr" rtl="0">
              <a:spcBef>
                <a:spcPts val="400"/>
              </a:spcBef>
              <a:buClr>
                <a:srgbClr val="888888"/>
              </a:buClr>
              <a:buFont typeface="Arial"/>
              <a:buNone/>
              <a:defRPr/>
            </a:lvl4pPr>
            <a:lvl5pPr marL="1828800" marR="0" lvl="4" indent="0" algn="ctr" rtl="0">
              <a:spcBef>
                <a:spcPts val="400"/>
              </a:spcBef>
              <a:buClr>
                <a:srgbClr val="888888"/>
              </a:buClr>
              <a:buFont typeface="Arial"/>
              <a:buNone/>
              <a:defRPr/>
            </a:lvl5pPr>
            <a:lvl6pPr marL="2286000" marR="0" lvl="5" indent="0" algn="ctr" rtl="0">
              <a:spcBef>
                <a:spcPts val="400"/>
              </a:spcBef>
              <a:buClr>
                <a:srgbClr val="888888"/>
              </a:buClr>
              <a:buFont typeface="Arial"/>
              <a:buNone/>
              <a:defRPr/>
            </a:lvl6pPr>
            <a:lvl7pPr marL="2743200" marR="0" lvl="6" indent="0" algn="ctr" rtl="0">
              <a:spcBef>
                <a:spcPts val="400"/>
              </a:spcBef>
              <a:buClr>
                <a:srgbClr val="888888"/>
              </a:buClr>
              <a:buFont typeface="Arial"/>
              <a:buNone/>
              <a:defRPr/>
            </a:lvl7pPr>
            <a:lvl8pPr marL="3200400" marR="0" lvl="7" indent="0" algn="ctr" rtl="0">
              <a:spcBef>
                <a:spcPts val="400"/>
              </a:spcBef>
              <a:buClr>
                <a:srgbClr val="888888"/>
              </a:buClr>
              <a:buFont typeface="Arial"/>
              <a:buNone/>
              <a:defRPr/>
            </a:lvl8pPr>
            <a:lvl9pPr marL="3657600" marR="0" lvl="8" indent="0" algn="ctr" rtl="0">
              <a:spcBef>
                <a:spcPts val="400"/>
              </a:spcBef>
              <a:buClr>
                <a:srgbClr val="888888"/>
              </a:buClr>
              <a:buFont typeface="Arial"/>
              <a:buNone/>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Calibri"/>
              <a:buNone/>
              <a:defRPr/>
            </a:lvl1pPr>
            <a:lvl2pPr marL="457200" lvl="1" indent="0" rtl="0">
              <a:spcBef>
                <a:spcPts val="0"/>
              </a:spcBef>
              <a:buClr>
                <a:srgbClr val="888888"/>
              </a:buClr>
              <a:buFont typeface="Calibri"/>
              <a:buNone/>
              <a:defRPr/>
            </a:lvl2pPr>
            <a:lvl3pPr marL="914400" lvl="2" indent="0" rtl="0">
              <a:spcBef>
                <a:spcPts val="0"/>
              </a:spcBef>
              <a:buClr>
                <a:srgbClr val="888888"/>
              </a:buClr>
              <a:buFont typeface="Calibri"/>
              <a:buNone/>
              <a:defRPr/>
            </a:lvl3pPr>
            <a:lvl4pPr marL="1371600" lvl="3" indent="0" rtl="0">
              <a:spcBef>
                <a:spcPts val="0"/>
              </a:spcBef>
              <a:buClr>
                <a:srgbClr val="888888"/>
              </a:buClr>
              <a:buFont typeface="Calibri"/>
              <a:buNone/>
              <a:defRPr/>
            </a:lvl4pPr>
            <a:lvl5pPr marL="1828800" lvl="4" indent="0" rtl="0">
              <a:spcBef>
                <a:spcPts val="0"/>
              </a:spcBef>
              <a:buClr>
                <a:srgbClr val="888888"/>
              </a:buClr>
              <a:buFont typeface="Calibri"/>
              <a:buNone/>
              <a:defRPr/>
            </a:lvl5pPr>
            <a:lvl6pPr marL="2286000" lvl="5" indent="0" rtl="0">
              <a:spcBef>
                <a:spcPts val="0"/>
              </a:spcBef>
              <a:buClr>
                <a:srgbClr val="888888"/>
              </a:buClr>
              <a:buFont typeface="Calibri"/>
              <a:buNone/>
              <a:defRPr/>
            </a:lvl6pPr>
            <a:lvl7pPr marL="2743200" lvl="6" indent="0" rtl="0">
              <a:spcBef>
                <a:spcPts val="0"/>
              </a:spcBef>
              <a:buClr>
                <a:srgbClr val="888888"/>
              </a:buClr>
              <a:buFont typeface="Calibri"/>
              <a:buNone/>
              <a:defRPr/>
            </a:lvl7pPr>
            <a:lvl8pPr marL="3200400" lvl="7" indent="0" rtl="0">
              <a:spcBef>
                <a:spcPts val="0"/>
              </a:spcBef>
              <a:buClr>
                <a:srgbClr val="888888"/>
              </a:buClr>
              <a:buFont typeface="Calibri"/>
              <a:buNone/>
              <a:defRPr/>
            </a:lvl8pPr>
            <a:lvl9pPr marL="3657600" lvl="8" indent="0" rtl="0">
              <a:spcBef>
                <a:spcPts val="0"/>
              </a:spcBef>
              <a:buClr>
                <a:srgbClr val="888888"/>
              </a:buClr>
              <a:buFont typeface="Calibri"/>
              <a:buNone/>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ctr" rtl="0">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Calibri"/>
              <a:buNone/>
              <a:defRPr/>
            </a:lvl1pPr>
            <a:lvl2pPr marL="457200" lvl="1" indent="0" rtl="0">
              <a:spcBef>
                <a:spcPts val="0"/>
              </a:spcBef>
              <a:buFont typeface="Calibri"/>
              <a:buNone/>
              <a:defRPr/>
            </a:lvl2pPr>
            <a:lvl3pPr marL="914400" lvl="2" indent="0" rtl="0">
              <a:spcBef>
                <a:spcPts val="0"/>
              </a:spcBef>
              <a:buFont typeface="Calibri"/>
              <a:buNone/>
              <a:defRPr/>
            </a:lvl3pPr>
            <a:lvl4pPr marL="1371600" lvl="3" indent="0" rtl="0">
              <a:spcBef>
                <a:spcPts val="0"/>
              </a:spcBef>
              <a:buFont typeface="Calibri"/>
              <a:buNone/>
              <a:defRPr/>
            </a:lvl4pPr>
            <a:lvl5pPr marL="1828800" lvl="4" indent="0" rtl="0">
              <a:spcBef>
                <a:spcPts val="0"/>
              </a:spcBef>
              <a:buFont typeface="Calibri"/>
              <a:buNone/>
              <a:defRPr/>
            </a:lvl5pPr>
            <a:lvl6pPr marL="2286000" lvl="5" indent="0" rtl="0">
              <a:spcBef>
                <a:spcPts val="0"/>
              </a:spcBef>
              <a:buFont typeface="Calibri"/>
              <a:buNone/>
              <a:defRPr/>
            </a:lvl6pPr>
            <a:lvl7pPr marL="2743200" lvl="6" indent="0" rtl="0">
              <a:spcBef>
                <a:spcPts val="0"/>
              </a:spcBef>
              <a:buFont typeface="Calibri"/>
              <a:buNone/>
              <a:defRPr/>
            </a:lvl7pPr>
            <a:lvl8pPr marL="3200400" lvl="7" indent="0" rtl="0">
              <a:spcBef>
                <a:spcPts val="0"/>
              </a:spcBef>
              <a:buFont typeface="Calibri"/>
              <a:buNone/>
              <a:defRPr/>
            </a:lvl8pPr>
            <a:lvl9pPr marL="3657600" lvl="8" indent="0" rtl="0">
              <a:spcBef>
                <a:spcPts val="0"/>
              </a:spcBef>
              <a:buFont typeface="Calibri"/>
              <a:buNone/>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a:lvl1pPr>
            <a:lvl2pPr marL="742950" marR="0" lvl="1" indent="-107950" algn="l" rtl="0">
              <a:spcBef>
                <a:spcPts val="560"/>
              </a:spcBef>
              <a:buClr>
                <a:schemeClr val="dk1"/>
              </a:buClr>
              <a:buFont typeface="Arial"/>
              <a:buChar char="–"/>
              <a:defRPr/>
            </a:lvl2pPr>
            <a:lvl3pPr marL="1143000" marR="0" lvl="2" indent="-76200" algn="l" rtl="0">
              <a:spcBef>
                <a:spcPts val="480"/>
              </a:spcBef>
              <a:buClr>
                <a:schemeClr val="dk1"/>
              </a:buClr>
              <a:buFont typeface="Arial"/>
              <a:buChar char="•"/>
              <a:defRPr/>
            </a:lvl3pPr>
            <a:lvl4pPr marL="1600200" marR="0" lvl="3" indent="-101600" algn="l" rtl="0">
              <a:spcBef>
                <a:spcPts val="400"/>
              </a:spcBef>
              <a:buClr>
                <a:schemeClr val="dk1"/>
              </a:buClr>
              <a:buFont typeface="Arial"/>
              <a:buChar char="–"/>
              <a:defRPr/>
            </a:lvl4pPr>
            <a:lvl5pPr marL="2057400" marR="0" lvl="4" indent="-101600" algn="l" rtl="0">
              <a:spcBef>
                <a:spcPts val="400"/>
              </a:spcBef>
              <a:buClr>
                <a:schemeClr val="dk1"/>
              </a:buClr>
              <a:buFont typeface="Arial"/>
              <a:buChar char="»"/>
              <a:defRPr/>
            </a:lvl5pPr>
            <a:lvl6pPr marL="2514600" marR="0" lvl="5" indent="-101600" algn="l" rtl="0">
              <a:spcBef>
                <a:spcPts val="400"/>
              </a:spcBef>
              <a:buClr>
                <a:schemeClr val="dk1"/>
              </a:buClr>
              <a:buFont typeface="Arial"/>
              <a:buChar char="•"/>
              <a:defRPr/>
            </a:lvl6pPr>
            <a:lvl7pPr marL="2971800" marR="0" lvl="6" indent="-101600" algn="l" rtl="0">
              <a:spcBef>
                <a:spcPts val="400"/>
              </a:spcBef>
              <a:buClr>
                <a:schemeClr val="dk1"/>
              </a:buClr>
              <a:buFont typeface="Arial"/>
              <a:buChar char="•"/>
              <a:defRPr/>
            </a:lvl7pPr>
            <a:lvl8pPr marL="3429000" marR="0" lvl="7" indent="-101600" algn="l" rtl="0">
              <a:spcBef>
                <a:spcPts val="400"/>
              </a:spcBef>
              <a:buClr>
                <a:schemeClr val="dk1"/>
              </a:buClr>
              <a:buFont typeface="Arial"/>
              <a:buChar char="•"/>
              <a:defRPr/>
            </a:lvl8pPr>
            <a:lvl9pPr marL="3886200" marR="0" lvl="8" indent="-101600" algn="l" rtl="0">
              <a:spcBef>
                <a:spcPts val="400"/>
              </a:spcBef>
              <a:buClr>
                <a:schemeClr val="dk1"/>
              </a:buClr>
              <a:buFont typeface="Arial"/>
              <a:buChar char="•"/>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etheses.bham.ac.uk/3219/6/Davies_11_AppedChildPsy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a:stretch/>
        </p:blipFill>
        <p:spPr>
          <a:xfrm>
            <a:off x="0" y="15766"/>
            <a:ext cx="9144000" cy="7291294"/>
          </a:xfrm>
          <a:prstGeom prst="rect">
            <a:avLst/>
          </a:prstGeom>
          <a:noFill/>
          <a:ln>
            <a:noFill/>
          </a:ln>
        </p:spPr>
      </p:pic>
      <p:sp>
        <p:nvSpPr>
          <p:cNvPr id="90" name="Shape 90"/>
          <p:cNvSpPr txBox="1"/>
          <p:nvPr/>
        </p:nvSpPr>
        <p:spPr>
          <a:xfrm>
            <a:off x="514237" y="976554"/>
            <a:ext cx="7028597"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4000" b="0" i="0" u="none" strike="noStrike" cap="none">
                <a:solidFill>
                  <a:srgbClr val="953734"/>
                </a:solidFill>
                <a:latin typeface="Calibri"/>
                <a:ea typeface="Calibri"/>
                <a:cs typeface="Calibri"/>
                <a:sym typeface="Calibri"/>
              </a:rPr>
              <a:t>Research Workshop</a:t>
            </a:r>
          </a:p>
        </p:txBody>
      </p:sp>
      <p:sp>
        <p:nvSpPr>
          <p:cNvPr id="91" name="Shape 91"/>
          <p:cNvSpPr txBox="1"/>
          <p:nvPr/>
        </p:nvSpPr>
        <p:spPr>
          <a:xfrm>
            <a:off x="0" y="4057326"/>
            <a:ext cx="8057071"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4000" b="0" i="0" u="none" strike="noStrike" cap="none">
                <a:solidFill>
                  <a:srgbClr val="953734"/>
                </a:solidFill>
                <a:latin typeface="Calibri"/>
                <a:ea typeface="Calibri"/>
                <a:cs typeface="Calibri"/>
                <a:sym typeface="Calibri"/>
              </a:rPr>
              <a:t>Edurne Scott Loinaz, BA, MA (Ed)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Shape 162"/>
          <p:cNvPicPr preferRelativeResize="0"/>
          <p:nvPr/>
        </p:nvPicPr>
        <p:blipFill rotWithShape="1">
          <a:blip r:embed="rId3">
            <a:alphaModFix/>
          </a:blip>
          <a:srcRect b="83889"/>
          <a:stretch/>
        </p:blipFill>
        <p:spPr>
          <a:xfrm>
            <a:off x="0" y="0"/>
            <a:ext cx="9144000" cy="1104899"/>
          </a:xfrm>
          <a:prstGeom prst="rect">
            <a:avLst/>
          </a:prstGeom>
          <a:noFill/>
          <a:ln>
            <a:noFill/>
          </a:ln>
        </p:spPr>
      </p:pic>
      <p:sp>
        <p:nvSpPr>
          <p:cNvPr id="163" name="Shape 163"/>
          <p:cNvSpPr txBox="1"/>
          <p:nvPr/>
        </p:nvSpPr>
        <p:spPr>
          <a:xfrm>
            <a:off x="90971" y="2953375"/>
            <a:ext cx="9053028" cy="212365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If… [Context]</a:t>
            </a:r>
          </a:p>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Because …. [Mechanisms]</a:t>
            </a:r>
          </a:p>
          <a:p>
            <a:pPr marL="0" marR="0" lvl="0" indent="0" algn="ctr" rtl="0">
              <a:spcBef>
                <a:spcPts val="0"/>
              </a:spcBef>
              <a:buNone/>
            </a:pPr>
            <a:endParaRPr sz="4400" b="0" i="0" u="none" strike="noStrike" cap="none">
              <a:solidFill>
                <a:srgbClr val="6EB333"/>
              </a:solidFill>
              <a:latin typeface="Calibri"/>
              <a:ea typeface="Calibri"/>
              <a:cs typeface="Calibri"/>
              <a:sym typeface="Calibri"/>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Shape 169"/>
          <p:cNvPicPr preferRelativeResize="0"/>
          <p:nvPr/>
        </p:nvPicPr>
        <p:blipFill rotWithShape="1">
          <a:blip r:embed="rId3">
            <a:alphaModFix/>
          </a:blip>
          <a:srcRect l="-2727" b="86364"/>
          <a:stretch/>
        </p:blipFill>
        <p:spPr>
          <a:xfrm>
            <a:off x="-249382" y="0"/>
            <a:ext cx="9393382" cy="935182"/>
          </a:xfrm>
          <a:prstGeom prst="rect">
            <a:avLst/>
          </a:prstGeom>
          <a:noFill/>
          <a:ln>
            <a:noFill/>
          </a:ln>
        </p:spPr>
      </p:pic>
      <p:sp>
        <p:nvSpPr>
          <p:cNvPr id="170" name="Shape 170"/>
          <p:cNvSpPr txBox="1"/>
          <p:nvPr/>
        </p:nvSpPr>
        <p:spPr>
          <a:xfrm>
            <a:off x="269275" y="994216"/>
            <a:ext cx="9053028" cy="76944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4400" b="0" i="0" u="none" strike="noStrike" cap="none">
                <a:solidFill>
                  <a:srgbClr val="6EB333"/>
                </a:solidFill>
                <a:latin typeface="Calibri"/>
                <a:ea typeface="Calibri"/>
                <a:cs typeface="Calibri"/>
                <a:sym typeface="Calibri"/>
              </a:rPr>
              <a:t>Nurture group components</a:t>
            </a:r>
          </a:p>
        </p:txBody>
      </p:sp>
      <p:sp>
        <p:nvSpPr>
          <p:cNvPr id="171" name="Shape 171"/>
          <p:cNvSpPr txBox="1"/>
          <p:nvPr/>
        </p:nvSpPr>
        <p:spPr>
          <a:xfrm>
            <a:off x="504966" y="1877209"/>
            <a:ext cx="4067033" cy="4801313"/>
          </a:xfrm>
          <a:prstGeom prst="rect">
            <a:avLst/>
          </a:prstGeom>
          <a:noFill/>
          <a:ln>
            <a:noFill/>
          </a:ln>
        </p:spPr>
        <p:txBody>
          <a:bodyPr lIns="91425" tIns="45700" rIns="91425" bIns="45700" anchor="t" anchorCtr="0">
            <a:noAutofit/>
          </a:bodyPr>
          <a:lstStyle/>
          <a:p>
            <a:pPr marL="457200" marR="0" lvl="0" indent="-457200" algn="l" rtl="0">
              <a:spcBef>
                <a:spcPts val="0"/>
              </a:spcBef>
              <a:buClr>
                <a:srgbClr val="6EB333"/>
              </a:buClr>
              <a:buSzPct val="100000"/>
              <a:buFont typeface="Arial"/>
              <a:buChar char="•"/>
            </a:pPr>
            <a:r>
              <a:rPr lang="en-GB" sz="3200" b="0" i="0" u="none" strike="noStrike" cap="none">
                <a:solidFill>
                  <a:srgbClr val="6EB333"/>
                </a:solidFill>
                <a:latin typeface="Calibri"/>
                <a:ea typeface="Calibri"/>
                <a:cs typeface="Calibri"/>
                <a:sym typeface="Calibri"/>
              </a:rPr>
              <a:t>Affective bonds</a:t>
            </a:r>
          </a:p>
          <a:p>
            <a:pPr marL="457200" marR="0" lvl="0" indent="-457200" algn="l" rtl="0">
              <a:spcBef>
                <a:spcPts val="0"/>
              </a:spcBef>
              <a:buClr>
                <a:srgbClr val="6EB333"/>
              </a:buClr>
              <a:buSzPct val="100000"/>
              <a:buFont typeface="Arial"/>
              <a:buChar char="•"/>
            </a:pPr>
            <a:r>
              <a:rPr lang="en-GB" sz="3200" b="0" i="0" u="none" strike="noStrike" cap="none">
                <a:solidFill>
                  <a:srgbClr val="6EB333"/>
                </a:solidFill>
                <a:latin typeface="Calibri"/>
                <a:ea typeface="Calibri"/>
                <a:cs typeface="Calibri"/>
                <a:sym typeface="Calibri"/>
              </a:rPr>
              <a:t>Goal setting</a:t>
            </a:r>
          </a:p>
          <a:p>
            <a:pPr marL="457200" marR="0" lvl="0" indent="-457200" algn="l" rtl="0">
              <a:spcBef>
                <a:spcPts val="0"/>
              </a:spcBef>
              <a:buClr>
                <a:srgbClr val="6EB333"/>
              </a:buClr>
              <a:buSzPct val="100000"/>
              <a:buFont typeface="Arial"/>
              <a:buChar char="•"/>
            </a:pPr>
            <a:r>
              <a:rPr lang="en-GB" sz="3200" b="0" i="0" u="none" strike="noStrike" cap="none">
                <a:solidFill>
                  <a:srgbClr val="6EB333"/>
                </a:solidFill>
                <a:latin typeface="Calibri"/>
                <a:ea typeface="Calibri"/>
                <a:cs typeface="Calibri"/>
                <a:sym typeface="Calibri"/>
              </a:rPr>
              <a:t>Modelling</a:t>
            </a:r>
          </a:p>
          <a:p>
            <a:pPr marL="457200" marR="0" lvl="0" indent="-457200" algn="l" rtl="0">
              <a:spcBef>
                <a:spcPts val="0"/>
              </a:spcBef>
              <a:buClr>
                <a:srgbClr val="6EB333"/>
              </a:buClr>
              <a:buSzPct val="100000"/>
              <a:buFont typeface="Arial"/>
              <a:buChar char="•"/>
            </a:pPr>
            <a:r>
              <a:rPr lang="en-GB" sz="3200" b="0" i="0" u="none" strike="noStrike" cap="none">
                <a:solidFill>
                  <a:srgbClr val="6EB333"/>
                </a:solidFill>
                <a:latin typeface="Calibri"/>
                <a:ea typeface="Calibri"/>
                <a:cs typeface="Calibri"/>
                <a:sym typeface="Calibri"/>
              </a:rPr>
              <a:t>Cognitive </a:t>
            </a:r>
            <a:br>
              <a:rPr lang="en-GB" sz="3200" b="0" i="0" u="none" strike="noStrike" cap="none">
                <a:solidFill>
                  <a:srgbClr val="6EB333"/>
                </a:solidFill>
                <a:latin typeface="Calibri"/>
                <a:ea typeface="Calibri"/>
                <a:cs typeface="Calibri"/>
                <a:sym typeface="Calibri"/>
              </a:rPr>
            </a:br>
            <a:r>
              <a:rPr lang="en-GB" sz="3200" b="0" i="0" u="none" strike="noStrike" cap="none">
                <a:solidFill>
                  <a:srgbClr val="6EB333"/>
                </a:solidFill>
                <a:latin typeface="Calibri"/>
                <a:ea typeface="Calibri"/>
                <a:cs typeface="Calibri"/>
                <a:sym typeface="Calibri"/>
              </a:rPr>
              <a:t>restructuring/</a:t>
            </a:r>
            <a:br>
              <a:rPr lang="en-GB" sz="3200" b="0" i="0" u="none" strike="noStrike" cap="none">
                <a:solidFill>
                  <a:srgbClr val="6EB333"/>
                </a:solidFill>
                <a:latin typeface="Calibri"/>
                <a:ea typeface="Calibri"/>
                <a:cs typeface="Calibri"/>
                <a:sym typeface="Calibri"/>
              </a:rPr>
            </a:br>
            <a:r>
              <a:rPr lang="en-GB" sz="3200" b="0" i="0" u="none" strike="noStrike" cap="none">
                <a:solidFill>
                  <a:srgbClr val="6EB333"/>
                </a:solidFill>
                <a:latin typeface="Calibri"/>
                <a:ea typeface="Calibri"/>
                <a:cs typeface="Calibri"/>
                <a:sym typeface="Calibri"/>
              </a:rPr>
              <a:t>Coping skills</a:t>
            </a:r>
          </a:p>
          <a:p>
            <a:pPr marL="457200" marR="0" lvl="0" indent="-457200" algn="l" rtl="0">
              <a:spcBef>
                <a:spcPts val="0"/>
              </a:spcBef>
              <a:buClr>
                <a:srgbClr val="6EB333"/>
              </a:buClr>
              <a:buSzPct val="100000"/>
              <a:buFont typeface="Arial"/>
              <a:buChar char="•"/>
            </a:pPr>
            <a:r>
              <a:rPr lang="en-GB" sz="3200" b="0" i="0" u="none" strike="noStrike" cap="none">
                <a:solidFill>
                  <a:srgbClr val="6EB333"/>
                </a:solidFill>
                <a:latin typeface="Calibri"/>
                <a:ea typeface="Calibri"/>
                <a:cs typeface="Calibri"/>
                <a:sym typeface="Calibri"/>
              </a:rPr>
              <a:t>Rewards</a:t>
            </a:r>
          </a:p>
          <a:p>
            <a:pPr marL="457200" marR="0" lvl="0" indent="-457200" algn="l" rtl="0">
              <a:spcBef>
                <a:spcPts val="0"/>
              </a:spcBef>
              <a:buClr>
                <a:srgbClr val="6EB333"/>
              </a:buClr>
              <a:buSzPct val="100000"/>
              <a:buFont typeface="Arial"/>
              <a:buChar char="•"/>
            </a:pPr>
            <a:r>
              <a:rPr lang="en-GB" sz="3200" b="0" i="0" u="none" strike="noStrike" cap="none">
                <a:solidFill>
                  <a:srgbClr val="6EB333"/>
                </a:solidFill>
                <a:latin typeface="Calibri"/>
                <a:ea typeface="Calibri"/>
                <a:cs typeface="Calibri"/>
                <a:sym typeface="Calibri"/>
              </a:rPr>
              <a:t>Role-play exercises</a:t>
            </a: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a:solidFill>
                <a:schemeClr val="dk1"/>
              </a:solidFill>
              <a:latin typeface="Calibri"/>
              <a:ea typeface="Calibri"/>
              <a:cs typeface="Calibri"/>
              <a:sym typeface="Calibri"/>
            </a:endParaRPr>
          </a:p>
        </p:txBody>
      </p:sp>
      <p:sp>
        <p:nvSpPr>
          <p:cNvPr id="172" name="Shape 172"/>
          <p:cNvSpPr txBox="1"/>
          <p:nvPr/>
        </p:nvSpPr>
        <p:spPr>
          <a:xfrm>
            <a:off x="4572000" y="1877208"/>
            <a:ext cx="4067033" cy="4801313"/>
          </a:xfrm>
          <a:prstGeom prst="rect">
            <a:avLst/>
          </a:prstGeom>
          <a:noFill/>
          <a:ln>
            <a:noFill/>
          </a:ln>
        </p:spPr>
        <p:txBody>
          <a:bodyPr lIns="91425" tIns="45700" rIns="91425" bIns="45700" anchor="t" anchorCtr="0">
            <a:noAutofit/>
          </a:bodyPr>
          <a:lstStyle/>
          <a:p>
            <a:pPr marL="457200" marR="0" lvl="0" indent="-457200" algn="l" rtl="0">
              <a:spcBef>
                <a:spcPts val="0"/>
              </a:spcBef>
              <a:buClr>
                <a:schemeClr val="dk1"/>
              </a:buClr>
              <a:buSzPct val="100000"/>
              <a:buFont typeface="Arial"/>
              <a:buChar char="•"/>
            </a:pPr>
            <a:r>
              <a:rPr lang="en-GB" sz="3200" b="0" i="0" u="none" strike="noStrike" cap="none">
                <a:solidFill>
                  <a:schemeClr val="dk1"/>
                </a:solidFill>
                <a:latin typeface="Calibri"/>
                <a:ea typeface="Calibri"/>
                <a:cs typeface="Calibri"/>
                <a:sym typeface="Calibri"/>
              </a:rPr>
              <a:t>Affective education</a:t>
            </a:r>
          </a:p>
          <a:p>
            <a:pPr marL="457200" marR="0" lvl="0" indent="-457200" algn="l" rtl="0">
              <a:spcBef>
                <a:spcPts val="0"/>
              </a:spcBef>
              <a:buClr>
                <a:schemeClr val="dk1"/>
              </a:buClr>
              <a:buSzPct val="100000"/>
              <a:buFont typeface="Arial"/>
              <a:buChar char="•"/>
            </a:pPr>
            <a:r>
              <a:rPr lang="en-GB" sz="3200" b="0" i="0" u="none" strike="noStrike" cap="none">
                <a:solidFill>
                  <a:schemeClr val="dk1"/>
                </a:solidFill>
                <a:latin typeface="Calibri"/>
                <a:ea typeface="Calibri"/>
                <a:cs typeface="Calibri"/>
                <a:sym typeface="Calibri"/>
              </a:rPr>
              <a:t>Structured tasks</a:t>
            </a:r>
          </a:p>
          <a:p>
            <a:pPr marL="457200" marR="0" lvl="0" indent="-457200" algn="l" rtl="0">
              <a:spcBef>
                <a:spcPts val="0"/>
              </a:spcBef>
              <a:buClr>
                <a:schemeClr val="dk1"/>
              </a:buClr>
              <a:buSzPct val="100000"/>
              <a:buFont typeface="Arial"/>
              <a:buChar char="•"/>
            </a:pPr>
            <a:r>
              <a:rPr lang="en-GB" sz="3200" b="0" i="0" u="none" strike="noStrike" cap="none">
                <a:solidFill>
                  <a:schemeClr val="dk1"/>
                </a:solidFill>
                <a:latin typeface="Calibri"/>
                <a:ea typeface="Calibri"/>
                <a:cs typeface="Calibri"/>
                <a:sym typeface="Calibri"/>
              </a:rPr>
              <a:t>Homework</a:t>
            </a:r>
          </a:p>
          <a:p>
            <a:pPr marL="457200" marR="0" lvl="0" indent="-457200" algn="l" rtl="0">
              <a:spcBef>
                <a:spcPts val="0"/>
              </a:spcBef>
              <a:buClr>
                <a:schemeClr val="dk1"/>
              </a:buClr>
              <a:buSzPct val="100000"/>
              <a:buFont typeface="Arial"/>
              <a:buChar char="•"/>
            </a:pPr>
            <a:r>
              <a:rPr lang="en-GB" sz="3200" b="0" i="0" u="none" strike="noStrike" cap="none">
                <a:solidFill>
                  <a:schemeClr val="dk1"/>
                </a:solidFill>
                <a:latin typeface="Calibri"/>
                <a:ea typeface="Calibri"/>
                <a:cs typeface="Calibri"/>
                <a:sym typeface="Calibri"/>
              </a:rPr>
              <a:t>Relaxation Techniques</a:t>
            </a:r>
          </a:p>
          <a:p>
            <a:pPr marL="457200" marR="0" lvl="0" indent="-457200" algn="l" rtl="0">
              <a:spcBef>
                <a:spcPts val="0"/>
              </a:spcBef>
              <a:buClr>
                <a:schemeClr val="dk1"/>
              </a:buClr>
              <a:buSzPct val="100000"/>
              <a:buFont typeface="Arial"/>
              <a:buChar char="•"/>
            </a:pPr>
            <a:r>
              <a:rPr lang="en-GB" sz="3200" b="0" i="0" u="none" strike="noStrike" cap="none">
                <a:solidFill>
                  <a:schemeClr val="dk1"/>
                </a:solidFill>
                <a:latin typeface="Calibri"/>
                <a:ea typeface="Calibri"/>
                <a:cs typeface="Calibri"/>
                <a:sym typeface="Calibri"/>
              </a:rPr>
              <a:t>Parental involvement</a:t>
            </a:r>
          </a:p>
          <a:p>
            <a:pPr marL="457200" marR="0" lvl="0" indent="-457200" algn="l" rtl="0">
              <a:spcBef>
                <a:spcPts val="0"/>
              </a:spcBef>
              <a:buClr>
                <a:schemeClr val="dk1"/>
              </a:buClr>
              <a:buSzPct val="100000"/>
              <a:buFont typeface="Arial"/>
              <a:buChar char="•"/>
            </a:pPr>
            <a:r>
              <a:rPr lang="en-GB" sz="3200" b="0" i="0" u="none" strike="noStrike" cap="none">
                <a:solidFill>
                  <a:schemeClr val="dk1"/>
                </a:solidFill>
                <a:latin typeface="Calibri"/>
                <a:ea typeface="Calibri"/>
                <a:cs typeface="Calibri"/>
                <a:sym typeface="Calibri"/>
              </a:rPr>
              <a:t>Limit setting </a:t>
            </a:r>
          </a:p>
          <a:p>
            <a:pPr marL="0" marR="0" lvl="0" indent="0" algn="l" rtl="0">
              <a:spcBef>
                <a:spcPts val="0"/>
              </a:spcBef>
              <a:buNone/>
            </a:pPr>
            <a:endParaRPr sz="3200" b="0" i="0" u="none" strike="noStrike" cap="none">
              <a:solidFill>
                <a:schemeClr val="dk1"/>
              </a:solidFill>
              <a:latin typeface="Calibri"/>
              <a:ea typeface="Calibri"/>
              <a:cs typeface="Calibri"/>
              <a:sym typeface="Calibri"/>
            </a:endParaRPr>
          </a:p>
          <a:p>
            <a:pPr marL="0" marR="0" lvl="0" indent="0" algn="l" rtl="0">
              <a:spcBef>
                <a:spcPts val="0"/>
              </a:spcBef>
              <a:buNone/>
            </a:pPr>
            <a:endParaRPr sz="1800" b="0" i="0" u="none" strike="noStrike" cap="none">
              <a:solidFill>
                <a:schemeClr val="dk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Shape 178"/>
          <p:cNvPicPr preferRelativeResize="0"/>
          <p:nvPr/>
        </p:nvPicPr>
        <p:blipFill rotWithShape="1">
          <a:blip r:embed="rId3">
            <a:alphaModFix/>
          </a:blip>
          <a:srcRect b="83889"/>
          <a:stretch/>
        </p:blipFill>
        <p:spPr>
          <a:xfrm>
            <a:off x="0" y="0"/>
            <a:ext cx="9144000" cy="1104899"/>
          </a:xfrm>
          <a:prstGeom prst="rect">
            <a:avLst/>
          </a:prstGeom>
          <a:noFill/>
          <a:ln>
            <a:noFill/>
          </a:ln>
        </p:spPr>
      </p:pic>
      <p:sp>
        <p:nvSpPr>
          <p:cNvPr id="179" name="Shape 179"/>
          <p:cNvSpPr txBox="1"/>
          <p:nvPr/>
        </p:nvSpPr>
        <p:spPr>
          <a:xfrm>
            <a:off x="90971" y="2705725"/>
            <a:ext cx="9053028" cy="280076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If [Context]…</a:t>
            </a:r>
          </a:p>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Because …. [Mechanisms]</a:t>
            </a:r>
          </a:p>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Then … [Outcomes]</a:t>
            </a:r>
          </a:p>
          <a:p>
            <a:pPr marL="0" marR="0" lvl="0" indent="0" algn="ctr" rtl="0">
              <a:spcBef>
                <a:spcPts val="0"/>
              </a:spcBef>
              <a:buNone/>
            </a:pPr>
            <a:endParaRPr sz="4400" b="0" i="0" u="none" strike="noStrike" cap="none">
              <a:solidFill>
                <a:srgbClr val="6EB333"/>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Shape 185"/>
          <p:cNvPicPr preferRelativeResize="0"/>
          <p:nvPr/>
        </p:nvPicPr>
        <p:blipFill rotWithShape="1">
          <a:blip r:embed="rId3">
            <a:alphaModFix/>
          </a:blip>
          <a:srcRect b="83056"/>
          <a:stretch/>
        </p:blipFill>
        <p:spPr>
          <a:xfrm>
            <a:off x="0" y="0"/>
            <a:ext cx="9144000" cy="1162049"/>
          </a:xfrm>
          <a:prstGeom prst="rect">
            <a:avLst/>
          </a:prstGeom>
          <a:noFill/>
          <a:ln>
            <a:noFill/>
          </a:ln>
        </p:spPr>
      </p:pic>
      <p:sp>
        <p:nvSpPr>
          <p:cNvPr id="186" name="Shape 186"/>
          <p:cNvSpPr txBox="1"/>
          <p:nvPr/>
        </p:nvSpPr>
        <p:spPr>
          <a:xfrm>
            <a:off x="-2239346" y="485791"/>
            <a:ext cx="8173615" cy="230832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1" i="0" u="none" strike="noStrike" cap="none">
                <a:solidFill>
                  <a:srgbClr val="000000"/>
                </a:solidFill>
                <a:latin typeface="Calibri"/>
                <a:ea typeface="Calibri"/>
                <a:cs typeface="Calibri"/>
                <a:sym typeface="Calibri"/>
              </a:rPr>
              <a:t/>
            </a:r>
            <a:br>
              <a:rPr lang="en-GB" sz="3600" b="1" i="0" u="none" strike="noStrike" cap="none">
                <a:solidFill>
                  <a:srgbClr val="000000"/>
                </a:solidFill>
                <a:latin typeface="Calibri"/>
                <a:ea typeface="Calibri"/>
                <a:cs typeface="Calibri"/>
                <a:sym typeface="Calibri"/>
              </a:rPr>
            </a:br>
            <a:endParaRPr lang="en-GB" sz="3600" b="1" i="0" u="none" strike="noStrike" cap="none">
              <a:solidFill>
                <a:srgbClr val="000000"/>
              </a:solidFill>
              <a:latin typeface="Calibri"/>
              <a:ea typeface="Calibri"/>
              <a:cs typeface="Calibri"/>
              <a:sym typeface="Calibri"/>
            </a:endParaRPr>
          </a:p>
          <a:p>
            <a:pPr marL="0" marR="0" lvl="0" indent="0" algn="ctr" rtl="0">
              <a:spcBef>
                <a:spcPts val="0"/>
              </a:spcBef>
              <a:buNone/>
            </a:pPr>
            <a:endParaRPr sz="3600" b="0" i="0" u="none" strike="noStrike" cap="none">
              <a:solidFill>
                <a:srgbClr val="000000"/>
              </a:solidFill>
              <a:latin typeface="Calibri"/>
              <a:ea typeface="Calibri"/>
              <a:cs typeface="Calibri"/>
              <a:sym typeface="Calibri"/>
            </a:endParaRPr>
          </a:p>
          <a:p>
            <a:pPr marL="0" marR="0" lvl="0" indent="0" algn="ctr" rtl="0">
              <a:spcBef>
                <a:spcPts val="0"/>
              </a:spcBef>
              <a:buNone/>
            </a:pPr>
            <a:endParaRPr sz="3600" b="1" i="0" u="none" strike="noStrike" cap="none">
              <a:solidFill>
                <a:srgbClr val="000000"/>
              </a:solidFill>
              <a:latin typeface="Arial"/>
              <a:ea typeface="Arial"/>
              <a:cs typeface="Arial"/>
              <a:sym typeface="Arial"/>
            </a:endParaRPr>
          </a:p>
        </p:txBody>
      </p:sp>
      <p:sp>
        <p:nvSpPr>
          <p:cNvPr id="187" name="Shape 187"/>
          <p:cNvSpPr/>
          <p:nvPr/>
        </p:nvSpPr>
        <p:spPr>
          <a:xfrm>
            <a:off x="345233" y="1243505"/>
            <a:ext cx="8453533" cy="156966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200" b="1" i="0" u="none" strike="noStrike" cap="none">
                <a:solidFill>
                  <a:srgbClr val="000000"/>
                </a:solidFill>
                <a:latin typeface="Calibri"/>
                <a:ea typeface="Calibri"/>
                <a:cs typeface="Calibri"/>
                <a:sym typeface="Calibri"/>
              </a:rPr>
              <a:t>What outcome measures could be used</a:t>
            </a:r>
            <a:br>
              <a:rPr lang="en-GB" sz="3200" b="1" i="0" u="none" strike="noStrike" cap="none">
                <a:solidFill>
                  <a:srgbClr val="000000"/>
                </a:solidFill>
                <a:latin typeface="Calibri"/>
                <a:ea typeface="Calibri"/>
                <a:cs typeface="Calibri"/>
                <a:sym typeface="Calibri"/>
              </a:rPr>
            </a:br>
            <a:r>
              <a:rPr lang="en-GB" sz="3200" b="1" i="0" u="none" strike="noStrike" cap="none">
                <a:solidFill>
                  <a:srgbClr val="000000"/>
                </a:solidFill>
                <a:latin typeface="Calibri"/>
                <a:ea typeface="Calibri"/>
                <a:cs typeface="Calibri"/>
                <a:sym typeface="Calibri"/>
              </a:rPr>
              <a:t>to track progress in NG provision?</a:t>
            </a:r>
            <a:br>
              <a:rPr lang="en-GB" sz="3200" b="1" i="0" u="none" strike="noStrike" cap="none">
                <a:solidFill>
                  <a:srgbClr val="000000"/>
                </a:solidFill>
                <a:latin typeface="Calibri"/>
                <a:ea typeface="Calibri"/>
                <a:cs typeface="Calibri"/>
                <a:sym typeface="Calibri"/>
              </a:rPr>
            </a:br>
            <a:endParaRPr lang="en-GB" sz="3200" b="1" i="0" u="none" strike="noStrike" cap="none">
              <a:solidFill>
                <a:srgbClr val="000000"/>
              </a:solidFill>
              <a:latin typeface="Calibri"/>
              <a:ea typeface="Calibri"/>
              <a:cs typeface="Calibri"/>
              <a:sym typeface="Calibri"/>
            </a:endParaRPr>
          </a:p>
        </p:txBody>
      </p:sp>
      <p:pic>
        <p:nvPicPr>
          <p:cNvPr id="188" name="Shape 188"/>
          <p:cNvPicPr preferRelativeResize="0"/>
          <p:nvPr/>
        </p:nvPicPr>
        <p:blipFill rotWithShape="1">
          <a:blip r:embed="rId4">
            <a:alphaModFix/>
          </a:blip>
          <a:srcRect/>
          <a:stretch/>
        </p:blipFill>
        <p:spPr>
          <a:xfrm>
            <a:off x="1933382" y="2421166"/>
            <a:ext cx="5467738" cy="4093933"/>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Shape 194"/>
          <p:cNvPicPr preferRelativeResize="0"/>
          <p:nvPr/>
        </p:nvPicPr>
        <p:blipFill rotWithShape="1">
          <a:blip r:embed="rId3">
            <a:alphaModFix/>
          </a:blip>
          <a:srcRect l="-1364" r="1" b="82727"/>
          <a:stretch/>
        </p:blipFill>
        <p:spPr>
          <a:xfrm>
            <a:off x="-124691" y="0"/>
            <a:ext cx="9268690" cy="1184563"/>
          </a:xfrm>
          <a:prstGeom prst="rect">
            <a:avLst/>
          </a:prstGeom>
          <a:noFill/>
          <a:ln>
            <a:noFill/>
          </a:ln>
        </p:spPr>
      </p:pic>
      <p:sp>
        <p:nvSpPr>
          <p:cNvPr id="195" name="Shape 195"/>
          <p:cNvSpPr txBox="1"/>
          <p:nvPr/>
        </p:nvSpPr>
        <p:spPr>
          <a:xfrm>
            <a:off x="0" y="578466"/>
            <a:ext cx="9144000" cy="101566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4400" b="0" i="0" u="none" strike="noStrike" cap="none">
                <a:solidFill>
                  <a:srgbClr val="000000"/>
                </a:solidFill>
                <a:latin typeface="Arial"/>
                <a:ea typeface="Arial"/>
                <a:cs typeface="Arial"/>
                <a:sym typeface="Arial"/>
              </a:rPr>
              <a:t>Quantitative Data </a:t>
            </a:r>
          </a:p>
          <a:p>
            <a:pPr marL="0" marR="0" lvl="0" indent="0" algn="l" rtl="0">
              <a:spcBef>
                <a:spcPts val="0"/>
              </a:spcBef>
              <a:buSzPct val="25000"/>
              <a:buNone/>
            </a:pPr>
            <a:r>
              <a:rPr lang="en-GB" sz="1600" b="0" i="0" u="none" strike="noStrike" cap="none">
                <a:solidFill>
                  <a:schemeClr val="dk1"/>
                </a:solidFill>
                <a:latin typeface="Arial"/>
                <a:ea typeface="Arial"/>
                <a:cs typeface="Arial"/>
                <a:sym typeface="Arial"/>
              </a:rPr>
              <a:t>Information that is based on quantities obtained using a quantifiable measurement process</a:t>
            </a:r>
          </a:p>
        </p:txBody>
      </p:sp>
      <p:sp>
        <p:nvSpPr>
          <p:cNvPr id="196" name="Shape 196"/>
          <p:cNvSpPr/>
          <p:nvPr/>
        </p:nvSpPr>
        <p:spPr>
          <a:xfrm>
            <a:off x="334108" y="1610363"/>
            <a:ext cx="8657491" cy="4648195"/>
          </a:xfrm>
          <a:prstGeom prst="rect">
            <a:avLst/>
          </a:prstGeom>
          <a:noFill/>
          <a:ln>
            <a:noFill/>
          </a:ln>
        </p:spPr>
        <p:txBody>
          <a:bodyPr lIns="91425" tIns="45700" rIns="91425" bIns="45700" anchor="t" anchorCtr="0">
            <a:noAutofit/>
          </a:bodyPr>
          <a:lstStyle/>
          <a:p>
            <a:pPr marL="0" marR="0" lvl="0" indent="0" algn="l" rtl="0">
              <a:lnSpc>
                <a:spcPct val="107000"/>
              </a:lnSpc>
              <a:spcBef>
                <a:spcPts val="0"/>
              </a:spcBef>
              <a:spcAft>
                <a:spcPts val="800"/>
              </a:spcAft>
              <a:buSzPct val="25000"/>
              <a:buNone/>
            </a:pPr>
            <a:r>
              <a:rPr lang="en-GB" sz="2400" b="1" i="0" u="none" strike="noStrike" cap="none">
                <a:solidFill>
                  <a:schemeClr val="dk1"/>
                </a:solidFill>
                <a:latin typeface="Arial"/>
                <a:ea typeface="Arial"/>
                <a:cs typeface="Arial"/>
                <a:sym typeface="Arial"/>
              </a:rPr>
              <a:t>The Individual Pupil </a:t>
            </a:r>
          </a:p>
          <a:p>
            <a:pPr marL="342900" marR="0" lvl="0" indent="-342900" algn="l" rtl="0">
              <a:lnSpc>
                <a:spcPct val="107000"/>
              </a:lnSpc>
              <a:spcBef>
                <a:spcPts val="0"/>
              </a:spcBef>
              <a:spcAft>
                <a:spcPts val="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Gains in social and emotional functioning – BP, SDQ, BIOS</a:t>
            </a:r>
          </a:p>
          <a:p>
            <a:pPr marL="342900" marR="0" lvl="0" indent="-342900" algn="l" rtl="0">
              <a:lnSpc>
                <a:spcPct val="107000"/>
              </a:lnSpc>
              <a:spcBef>
                <a:spcPts val="0"/>
              </a:spcBef>
              <a:spcAft>
                <a:spcPts val="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Academic achievement</a:t>
            </a:r>
          </a:p>
          <a:p>
            <a:pPr marL="342900" marR="0" lvl="0" indent="-342900" algn="l" rtl="0">
              <a:lnSpc>
                <a:spcPct val="107000"/>
              </a:lnSpc>
              <a:spcBef>
                <a:spcPts val="0"/>
              </a:spcBef>
              <a:spcAft>
                <a:spcPts val="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Attendance</a:t>
            </a:r>
          </a:p>
          <a:p>
            <a:pPr marL="0" marR="0" lvl="0" indent="0" algn="l" rtl="0">
              <a:lnSpc>
                <a:spcPct val="107000"/>
              </a:lnSpc>
              <a:spcBef>
                <a:spcPts val="0"/>
              </a:spcBef>
              <a:spcAft>
                <a:spcPts val="800"/>
              </a:spcAft>
              <a:buSzPct val="25000"/>
              <a:buNone/>
            </a:pPr>
            <a:r>
              <a:rPr lang="en-GB" sz="2400" b="1" i="0" u="none" strike="noStrike" cap="none">
                <a:solidFill>
                  <a:schemeClr val="dk1"/>
                </a:solidFill>
                <a:latin typeface="Arial"/>
                <a:ea typeface="Arial"/>
                <a:cs typeface="Arial"/>
                <a:sym typeface="Arial"/>
              </a:rPr>
              <a:t/>
            </a:r>
            <a:br>
              <a:rPr lang="en-GB" sz="2400" b="1" i="0" u="none" strike="noStrike" cap="none">
                <a:solidFill>
                  <a:schemeClr val="dk1"/>
                </a:solidFill>
                <a:latin typeface="Arial"/>
                <a:ea typeface="Arial"/>
                <a:cs typeface="Arial"/>
                <a:sym typeface="Arial"/>
              </a:rPr>
            </a:br>
            <a:r>
              <a:rPr lang="en-GB" sz="2400" b="1" i="0" u="none" strike="noStrike" cap="none">
                <a:solidFill>
                  <a:schemeClr val="dk1"/>
                </a:solidFill>
                <a:latin typeface="Arial"/>
                <a:ea typeface="Arial"/>
                <a:cs typeface="Arial"/>
                <a:sym typeface="Arial"/>
              </a:rPr>
              <a:t>The School</a:t>
            </a:r>
          </a:p>
          <a:p>
            <a:pPr marL="342900" marR="0" lvl="0" indent="-342900" algn="l" rtl="0">
              <a:lnSpc>
                <a:spcPct val="107000"/>
              </a:lnSpc>
              <a:spcBef>
                <a:spcPts val="0"/>
              </a:spcBef>
              <a:spcAft>
                <a:spcPts val="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Impact on fixed period and permanent exclusions</a:t>
            </a:r>
          </a:p>
          <a:p>
            <a:pPr marL="342900" marR="0" lvl="0" indent="-342900" algn="l" rtl="0">
              <a:lnSpc>
                <a:spcPct val="107000"/>
              </a:lnSpc>
              <a:spcBef>
                <a:spcPts val="0"/>
              </a:spcBef>
              <a:spcAft>
                <a:spcPts val="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Staff turnover</a:t>
            </a:r>
          </a:p>
          <a:p>
            <a:pPr marL="342900" marR="0" lvl="0" indent="-342900" algn="l" rtl="0">
              <a:lnSpc>
                <a:spcPct val="107000"/>
              </a:lnSpc>
              <a:spcBef>
                <a:spcPts val="0"/>
              </a:spcBef>
              <a:spcAft>
                <a:spcPts val="80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Costs on support programmes for students with SEBD</a:t>
            </a:r>
          </a:p>
          <a:p>
            <a:pPr marL="342900" marR="0" lvl="0" indent="-342900" algn="l" rtl="0">
              <a:lnSpc>
                <a:spcPct val="107000"/>
              </a:lnSpc>
              <a:spcBef>
                <a:spcPts val="0"/>
              </a:spcBef>
              <a:spcAft>
                <a:spcPts val="800"/>
              </a:spcAft>
              <a:buClr>
                <a:schemeClr val="dk1"/>
              </a:buClr>
              <a:buSzPct val="100000"/>
              <a:buFont typeface="Noto Symbol"/>
              <a:buChar char="∙"/>
            </a:pPr>
            <a:r>
              <a:rPr lang="en-GB" sz="2400" b="0" i="0" u="none" strike="noStrike" cap="none">
                <a:solidFill>
                  <a:schemeClr val="dk1"/>
                </a:solidFill>
                <a:latin typeface="Arial"/>
                <a:ea typeface="Arial"/>
                <a:cs typeface="Arial"/>
                <a:sym typeface="Arial"/>
              </a:rPr>
              <a:t>Number of referrals to external authorities </a:t>
            </a:r>
            <a:r>
              <a:rPr lang="en-GB" sz="1800" b="0" i="0" u="none" strike="noStrike" cap="none">
                <a:solidFill>
                  <a:schemeClr val="dk1"/>
                </a:solidFill>
                <a:latin typeface="Arial"/>
                <a:ea typeface="Arial"/>
                <a:cs typeface="Arial"/>
                <a:sym typeface="Arial"/>
              </a:rPr>
              <a:t/>
            </a:r>
            <a:br>
              <a:rPr lang="en-GB" sz="1800" b="0" i="0" u="none" strike="noStrike" cap="none">
                <a:solidFill>
                  <a:schemeClr val="dk1"/>
                </a:solidFill>
                <a:latin typeface="Arial"/>
                <a:ea typeface="Arial"/>
                <a:cs typeface="Arial"/>
                <a:sym typeface="Arial"/>
              </a:rPr>
            </a:br>
            <a:endParaRPr lang="en-GB" sz="180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Shape 202"/>
          <p:cNvPicPr preferRelativeResize="0"/>
          <p:nvPr/>
        </p:nvPicPr>
        <p:blipFill rotWithShape="1">
          <a:blip r:embed="rId3">
            <a:alphaModFix/>
          </a:blip>
          <a:srcRect l="-1364" r="1" b="82727"/>
          <a:stretch/>
        </p:blipFill>
        <p:spPr>
          <a:xfrm>
            <a:off x="-124691" y="0"/>
            <a:ext cx="9268690" cy="1184563"/>
          </a:xfrm>
          <a:prstGeom prst="rect">
            <a:avLst/>
          </a:prstGeom>
          <a:noFill/>
          <a:ln>
            <a:noFill/>
          </a:ln>
        </p:spPr>
      </p:pic>
      <p:sp>
        <p:nvSpPr>
          <p:cNvPr id="203" name="Shape 203"/>
          <p:cNvSpPr txBox="1"/>
          <p:nvPr/>
        </p:nvSpPr>
        <p:spPr>
          <a:xfrm>
            <a:off x="0" y="563922"/>
            <a:ext cx="8247184" cy="101566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4400" b="0" i="0" u="none" strike="noStrike" cap="none">
                <a:solidFill>
                  <a:srgbClr val="000000"/>
                </a:solidFill>
                <a:latin typeface="Arial"/>
                <a:ea typeface="Arial"/>
                <a:cs typeface="Arial"/>
                <a:sym typeface="Arial"/>
              </a:rPr>
              <a:t>Qualitative Data </a:t>
            </a:r>
          </a:p>
          <a:p>
            <a:pPr marL="0" marR="0" lvl="0" indent="0" algn="l" rtl="0">
              <a:spcBef>
                <a:spcPts val="0"/>
              </a:spcBef>
              <a:buSzPct val="25000"/>
              <a:buNone/>
            </a:pPr>
            <a:r>
              <a:rPr lang="en-GB" sz="1600" b="0" i="0" u="none" strike="noStrike" cap="none">
                <a:solidFill>
                  <a:srgbClr val="000000"/>
                </a:solidFill>
                <a:latin typeface="Arial"/>
                <a:ea typeface="Arial"/>
                <a:cs typeface="Arial"/>
                <a:sym typeface="Arial"/>
              </a:rPr>
              <a:t>Information that is </a:t>
            </a:r>
            <a:r>
              <a:rPr lang="en-GB" sz="1600" b="0" i="0" u="none" strike="noStrike" cap="none">
                <a:solidFill>
                  <a:schemeClr val="dk1"/>
                </a:solidFill>
                <a:latin typeface="Arial"/>
                <a:ea typeface="Arial"/>
                <a:cs typeface="Arial"/>
                <a:sym typeface="Arial"/>
              </a:rPr>
              <a:t>descriptive, subjective or difficult to measure.</a:t>
            </a:r>
          </a:p>
        </p:txBody>
      </p:sp>
      <p:sp>
        <p:nvSpPr>
          <p:cNvPr id="204" name="Shape 204"/>
          <p:cNvSpPr/>
          <p:nvPr/>
        </p:nvSpPr>
        <p:spPr>
          <a:xfrm>
            <a:off x="5205046" y="1748488"/>
            <a:ext cx="4150479" cy="671914"/>
          </a:xfrm>
          <a:prstGeom prst="rect">
            <a:avLst/>
          </a:prstGeom>
          <a:noFill/>
          <a:ln>
            <a:noFill/>
          </a:ln>
        </p:spPr>
        <p:txBody>
          <a:bodyPr lIns="91425" tIns="45700" rIns="91425" bIns="45700" anchor="t" anchorCtr="0">
            <a:noAutofit/>
          </a:bodyPr>
          <a:lstStyle/>
          <a:p>
            <a:pPr marL="0" marR="0" lvl="0" indent="0" algn="l" rtl="0">
              <a:lnSpc>
                <a:spcPct val="107000"/>
              </a:lnSpc>
              <a:spcBef>
                <a:spcPts val="0"/>
              </a:spcBef>
              <a:spcAft>
                <a:spcPts val="800"/>
              </a:spcAft>
              <a:buSzPct val="25000"/>
              <a:buNone/>
            </a:pPr>
            <a:r>
              <a:rPr lang="en-GB" sz="1800" b="0" i="0" u="none" strike="noStrike" cap="none">
                <a:solidFill>
                  <a:srgbClr val="000000"/>
                </a:solidFill>
                <a:latin typeface="Arial"/>
                <a:ea typeface="Arial"/>
                <a:cs typeface="Arial"/>
                <a:sym typeface="Arial"/>
              </a:rPr>
              <a:t/>
            </a:r>
            <a:br>
              <a:rPr lang="en-GB" sz="1800" b="0" i="0" u="none" strike="noStrike" cap="none">
                <a:solidFill>
                  <a:srgbClr val="000000"/>
                </a:solidFill>
                <a:latin typeface="Arial"/>
                <a:ea typeface="Arial"/>
                <a:cs typeface="Arial"/>
                <a:sym typeface="Arial"/>
              </a:rPr>
            </a:br>
            <a:endParaRPr lang="en-GB" sz="1800" b="0" i="0" u="none" strike="noStrike" cap="none">
              <a:solidFill>
                <a:srgbClr val="000000"/>
              </a:solidFill>
              <a:latin typeface="Arial"/>
              <a:ea typeface="Arial"/>
              <a:cs typeface="Arial"/>
              <a:sym typeface="Arial"/>
            </a:endParaRPr>
          </a:p>
        </p:txBody>
      </p:sp>
      <p:pic>
        <p:nvPicPr>
          <p:cNvPr id="205" name="Shape 205"/>
          <p:cNvPicPr preferRelativeResize="0"/>
          <p:nvPr/>
        </p:nvPicPr>
        <p:blipFill rotWithShape="1">
          <a:blip r:embed="rId4">
            <a:alphaModFix/>
          </a:blip>
          <a:srcRect l="27421" t="45221" r="35519" b="44433"/>
          <a:stretch/>
        </p:blipFill>
        <p:spPr>
          <a:xfrm>
            <a:off x="0" y="2629740"/>
            <a:ext cx="7420708" cy="1168644"/>
          </a:xfrm>
          <a:prstGeom prst="rect">
            <a:avLst/>
          </a:prstGeom>
          <a:noFill/>
          <a:ln>
            <a:noFill/>
          </a:ln>
        </p:spPr>
      </p:pic>
      <p:sp>
        <p:nvSpPr>
          <p:cNvPr id="206" name="Shape 206"/>
          <p:cNvSpPr txBox="1"/>
          <p:nvPr/>
        </p:nvSpPr>
        <p:spPr>
          <a:xfrm>
            <a:off x="179296" y="1748486"/>
            <a:ext cx="8660714" cy="517064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2400" b="1" i="0" u="none" strike="noStrike" cap="none">
                <a:solidFill>
                  <a:schemeClr val="dk1"/>
                </a:solidFill>
                <a:latin typeface="Calibri"/>
                <a:ea typeface="Calibri"/>
                <a:cs typeface="Calibri"/>
                <a:sym typeface="Calibri"/>
              </a:rPr>
              <a:t>Feelings in different contexts: </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During lessons/Lunch/Moving between buildings/Class trips</a:t>
            </a:r>
          </a:p>
          <a:p>
            <a:pPr marL="0" marR="0" lvl="0" indent="0" algn="l" rtl="0">
              <a:spcBef>
                <a:spcPts val="0"/>
              </a:spcBef>
              <a:buNone/>
            </a:pPr>
            <a:endParaRPr sz="2400" b="0" i="0" u="none" strike="noStrike" cap="none">
              <a:solidFill>
                <a:schemeClr val="dk1"/>
              </a:solidFill>
              <a:latin typeface="Calibri"/>
              <a:ea typeface="Calibri"/>
              <a:cs typeface="Calibri"/>
              <a:sym typeface="Calibri"/>
            </a:endParaRPr>
          </a:p>
          <a:p>
            <a:pPr marL="0" marR="0" lvl="0" indent="0" algn="l" rtl="0">
              <a:spcBef>
                <a:spcPts val="0"/>
              </a:spcBef>
              <a:buNone/>
            </a:pPr>
            <a:endParaRPr sz="2400" b="0" i="0" u="none" strike="noStrike" cap="none">
              <a:solidFill>
                <a:schemeClr val="dk1"/>
              </a:solidFill>
              <a:latin typeface="Calibri"/>
              <a:ea typeface="Calibri"/>
              <a:cs typeface="Calibri"/>
              <a:sym typeface="Calibri"/>
            </a:endParaRPr>
          </a:p>
          <a:p>
            <a:pPr marL="0" marR="0" lvl="0" indent="0" algn="l" rtl="0">
              <a:spcBef>
                <a:spcPts val="0"/>
              </a:spcBef>
              <a:buNone/>
            </a:pPr>
            <a:endParaRPr sz="2400" b="0" i="0" u="none" strike="noStrike" cap="none">
              <a:solidFill>
                <a:schemeClr val="dk1"/>
              </a:solidFill>
              <a:latin typeface="Calibri"/>
              <a:ea typeface="Calibri"/>
              <a:cs typeface="Calibri"/>
              <a:sym typeface="Calibri"/>
            </a:endParaRPr>
          </a:p>
          <a:p>
            <a:pPr marL="0" marR="0" lvl="0" indent="0" algn="l" rtl="0">
              <a:spcBef>
                <a:spcPts val="0"/>
              </a:spcBef>
              <a:buNone/>
            </a:pPr>
            <a:endParaRPr sz="24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en-GB" sz="2400" b="1" i="0" u="none" strike="noStrike" cap="none">
                <a:solidFill>
                  <a:schemeClr val="dk1"/>
                </a:solidFill>
                <a:latin typeface="Calibri"/>
                <a:ea typeface="Calibri"/>
                <a:cs typeface="Calibri"/>
                <a:sym typeface="Calibri"/>
              </a:rPr>
              <a:t>Specific statements:</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I like school</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I have friends at school</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I have someone to play with at lunch </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I feel safe at school </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My teacher likes me</a:t>
            </a:r>
          </a:p>
          <a:p>
            <a:pPr marL="0" marR="0" lvl="0" indent="0" algn="l" rtl="0">
              <a:spcBef>
                <a:spcPts val="0"/>
              </a:spcBef>
              <a:buSzPct val="25000"/>
              <a:buNone/>
            </a:pPr>
            <a:r>
              <a:rPr lang="en-GB" sz="2400" b="0" i="0" u="none" strike="noStrike" cap="none">
                <a:solidFill>
                  <a:schemeClr val="dk1"/>
                </a:solidFill>
                <a:latin typeface="Calibri"/>
                <a:ea typeface="Calibri"/>
                <a:cs typeface="Calibri"/>
                <a:sym typeface="Calibri"/>
              </a:rPr>
              <a:t>I like my teacher </a:t>
            </a:r>
          </a:p>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Shape 212"/>
          <p:cNvPicPr preferRelativeResize="0"/>
          <p:nvPr/>
        </p:nvPicPr>
        <p:blipFill rotWithShape="1">
          <a:blip r:embed="rId3">
            <a:alphaModFix/>
          </a:blip>
          <a:srcRect l="-1364" r="1" b="82727"/>
          <a:stretch/>
        </p:blipFill>
        <p:spPr>
          <a:xfrm>
            <a:off x="-124691" y="0"/>
            <a:ext cx="9268690" cy="1184563"/>
          </a:xfrm>
          <a:prstGeom prst="rect">
            <a:avLst/>
          </a:prstGeom>
          <a:noFill/>
          <a:ln>
            <a:noFill/>
          </a:ln>
        </p:spPr>
      </p:pic>
      <p:sp>
        <p:nvSpPr>
          <p:cNvPr id="213" name="Shape 213"/>
          <p:cNvSpPr txBox="1"/>
          <p:nvPr/>
        </p:nvSpPr>
        <p:spPr>
          <a:xfrm>
            <a:off x="179296" y="1361170"/>
            <a:ext cx="8145553" cy="212365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4400" b="1" i="0" u="none" strike="noStrike" cap="none">
                <a:solidFill>
                  <a:schemeClr val="dk1"/>
                </a:solidFill>
                <a:latin typeface="Arial"/>
                <a:ea typeface="Arial"/>
                <a:cs typeface="Arial"/>
                <a:sym typeface="Arial"/>
              </a:rPr>
              <a:t>Before</a:t>
            </a:r>
            <a:r>
              <a:rPr lang="en-GB" sz="4400" b="0" i="0" u="none" strike="noStrike" cap="none">
                <a:solidFill>
                  <a:schemeClr val="dk1"/>
                </a:solidFill>
                <a:latin typeface="Arial"/>
                <a:ea typeface="Arial"/>
                <a:cs typeface="Arial"/>
                <a:sym typeface="Arial"/>
              </a:rPr>
              <a:t> NG provision (ex ante) </a:t>
            </a:r>
            <a:r>
              <a:rPr lang="en-GB" sz="4400" b="1" i="0" u="none" strike="noStrike" cap="none">
                <a:solidFill>
                  <a:schemeClr val="dk1"/>
                </a:solidFill>
                <a:latin typeface="Arial"/>
                <a:ea typeface="Arial"/>
                <a:cs typeface="Arial"/>
                <a:sym typeface="Arial"/>
              </a:rPr>
              <a:t>During</a:t>
            </a:r>
            <a:r>
              <a:rPr lang="en-GB" sz="4400" b="0" i="0" u="none" strike="noStrike" cap="none">
                <a:solidFill>
                  <a:schemeClr val="dk1"/>
                </a:solidFill>
                <a:latin typeface="Arial"/>
                <a:ea typeface="Arial"/>
                <a:cs typeface="Arial"/>
                <a:sym typeface="Arial"/>
              </a:rPr>
              <a:t> (ex durante) </a:t>
            </a:r>
            <a:br>
              <a:rPr lang="en-GB" sz="4400" b="0" i="0" u="none" strike="noStrike" cap="none">
                <a:solidFill>
                  <a:schemeClr val="dk1"/>
                </a:solidFill>
                <a:latin typeface="Arial"/>
                <a:ea typeface="Arial"/>
                <a:cs typeface="Arial"/>
                <a:sym typeface="Arial"/>
              </a:rPr>
            </a:br>
            <a:r>
              <a:rPr lang="en-GB" sz="4400" b="1" i="0" u="none" strike="noStrike" cap="none">
                <a:solidFill>
                  <a:schemeClr val="dk1"/>
                </a:solidFill>
                <a:latin typeface="Arial"/>
                <a:ea typeface="Arial"/>
                <a:cs typeface="Arial"/>
                <a:sym typeface="Arial"/>
              </a:rPr>
              <a:t>After</a:t>
            </a:r>
            <a:r>
              <a:rPr lang="en-GB" sz="4400" b="0" i="0" u="none" strike="noStrike" cap="none">
                <a:solidFill>
                  <a:schemeClr val="dk1"/>
                </a:solidFill>
                <a:latin typeface="Arial"/>
                <a:ea typeface="Arial"/>
                <a:cs typeface="Arial"/>
                <a:sym typeface="Arial"/>
              </a:rPr>
              <a:t> (ex post) </a:t>
            </a:r>
          </a:p>
        </p:txBody>
      </p:sp>
      <p:sp>
        <p:nvSpPr>
          <p:cNvPr id="214" name="Shape 214"/>
          <p:cNvSpPr/>
          <p:nvPr/>
        </p:nvSpPr>
        <p:spPr>
          <a:xfrm>
            <a:off x="5205046" y="1748488"/>
            <a:ext cx="4150479" cy="671914"/>
          </a:xfrm>
          <a:prstGeom prst="rect">
            <a:avLst/>
          </a:prstGeom>
          <a:noFill/>
          <a:ln>
            <a:noFill/>
          </a:ln>
        </p:spPr>
        <p:txBody>
          <a:bodyPr lIns="91425" tIns="45700" rIns="91425" bIns="45700" anchor="t" anchorCtr="0">
            <a:noAutofit/>
          </a:bodyPr>
          <a:lstStyle/>
          <a:p>
            <a:pPr marL="0" marR="0" lvl="0" indent="0" algn="l" rtl="0">
              <a:lnSpc>
                <a:spcPct val="107000"/>
              </a:lnSpc>
              <a:spcBef>
                <a:spcPts val="0"/>
              </a:spcBef>
              <a:spcAft>
                <a:spcPts val="800"/>
              </a:spcAft>
              <a:buSzPct val="25000"/>
              <a:buNone/>
            </a:pPr>
            <a:r>
              <a:rPr lang="en-GB" sz="1800" b="0" i="0" u="none" strike="noStrike" cap="none">
                <a:solidFill>
                  <a:srgbClr val="000000"/>
                </a:solidFill>
                <a:latin typeface="Arial"/>
                <a:ea typeface="Arial"/>
                <a:cs typeface="Arial"/>
                <a:sym typeface="Arial"/>
              </a:rPr>
              <a:t/>
            </a:r>
            <a:br>
              <a:rPr lang="en-GB" sz="1800" b="0" i="0" u="none" strike="noStrike" cap="none">
                <a:solidFill>
                  <a:srgbClr val="000000"/>
                </a:solidFill>
                <a:latin typeface="Arial"/>
                <a:ea typeface="Arial"/>
                <a:cs typeface="Arial"/>
                <a:sym typeface="Arial"/>
              </a:rPr>
            </a:br>
            <a:endParaRPr lang="en-GB" sz="1800" b="0" i="0" u="none" strike="noStrike" cap="none">
              <a:solidFill>
                <a:srgbClr val="000000"/>
              </a:solidFill>
              <a:latin typeface="Arial"/>
              <a:ea typeface="Arial"/>
              <a:cs typeface="Arial"/>
              <a:sym typeface="Arial"/>
            </a:endParaRPr>
          </a:p>
        </p:txBody>
      </p:sp>
      <p:sp>
        <p:nvSpPr>
          <p:cNvPr id="215" name="Shape 215"/>
          <p:cNvSpPr txBox="1"/>
          <p:nvPr/>
        </p:nvSpPr>
        <p:spPr>
          <a:xfrm>
            <a:off x="179296" y="2644676"/>
            <a:ext cx="866071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 </a:t>
            </a:r>
          </a:p>
        </p:txBody>
      </p:sp>
      <p:pic>
        <p:nvPicPr>
          <p:cNvPr id="216" name="Shape 216"/>
          <p:cNvPicPr preferRelativeResize="0"/>
          <p:nvPr/>
        </p:nvPicPr>
        <p:blipFill rotWithShape="1">
          <a:blip r:embed="rId4">
            <a:alphaModFix/>
          </a:blip>
          <a:srcRect/>
          <a:stretch/>
        </p:blipFill>
        <p:spPr>
          <a:xfrm>
            <a:off x="5463164" y="2306089"/>
            <a:ext cx="3376847" cy="2332136"/>
          </a:xfrm>
          <a:prstGeom prst="rect">
            <a:avLst/>
          </a:prstGeom>
          <a:noFill/>
          <a:ln>
            <a:noFill/>
          </a:ln>
        </p:spPr>
      </p:pic>
      <p:graphicFrame>
        <p:nvGraphicFramePr>
          <p:cNvPr id="217" name="Shape 217"/>
          <p:cNvGraphicFramePr/>
          <p:nvPr/>
        </p:nvGraphicFramePr>
        <p:xfrm>
          <a:off x="179296" y="4115825"/>
          <a:ext cx="3000000" cy="3000000"/>
        </p:xfrm>
        <a:graphic>
          <a:graphicData uri="http://schemas.openxmlformats.org/drawingml/2006/table">
            <a:tbl>
              <a:tblPr>
                <a:noFill/>
                <a:tableStyleId>{56BF869F-A61D-43AF-A7A0-51A4FFF6E29A}</a:tableStyleId>
              </a:tblPr>
              <a:tblGrid>
                <a:gridCol w="1478050"/>
                <a:gridCol w="399650"/>
                <a:gridCol w="781450"/>
                <a:gridCol w="685800"/>
                <a:gridCol w="914400"/>
                <a:gridCol w="512025"/>
                <a:gridCol w="810250"/>
              </a:tblGrid>
              <a:tr h="152400">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Pre</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Date</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During</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Date</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Post</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Date</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77800">
                <a:tc>
                  <a:txBody>
                    <a:bodyPr/>
                    <a:lstStyle/>
                    <a:p>
                      <a:pPr marL="0" marR="0" lvl="0" indent="0" algn="l" rtl="0">
                        <a:lnSpc>
                          <a:spcPct val="107000"/>
                        </a:lnSpc>
                        <a:spcBef>
                          <a:spcPts val="0"/>
                        </a:spcBef>
                        <a:spcAft>
                          <a:spcPts val="0"/>
                        </a:spcAft>
                        <a:buSzPct val="25000"/>
                        <a:buNone/>
                      </a:pPr>
                      <a:r>
                        <a:rPr lang="en-GB" sz="1400" b="1" u="none" strike="noStrike" cap="none">
                          <a:latin typeface="Arial"/>
                          <a:ea typeface="Arial"/>
                          <a:cs typeface="Arial"/>
                          <a:sym typeface="Arial"/>
                        </a:rPr>
                        <a:t>Boxall Profile - </a:t>
                      </a:r>
                      <a:br>
                        <a:rPr lang="en-GB" sz="1400" b="1" u="none" strike="noStrike" cap="none">
                          <a:latin typeface="Arial"/>
                          <a:ea typeface="Arial"/>
                          <a:cs typeface="Arial"/>
                          <a:sym typeface="Arial"/>
                        </a:rPr>
                      </a:br>
                      <a:r>
                        <a:rPr lang="en-GB" sz="1400" b="1" u="none" strike="noStrike" cap="none">
                          <a:latin typeface="Arial"/>
                          <a:ea typeface="Arial"/>
                          <a:cs typeface="Arial"/>
                          <a:sym typeface="Arial"/>
                        </a:rPr>
                        <a:t>Developmental</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77800">
                <a:tc>
                  <a:txBody>
                    <a:bodyPr/>
                    <a:lstStyle/>
                    <a:p>
                      <a:pPr marL="0" marR="0" lvl="0" indent="0" algn="l" rtl="0">
                        <a:lnSpc>
                          <a:spcPct val="107000"/>
                        </a:lnSpc>
                        <a:spcBef>
                          <a:spcPts val="0"/>
                        </a:spcBef>
                        <a:spcAft>
                          <a:spcPts val="0"/>
                        </a:spcAft>
                        <a:buSzPct val="25000"/>
                        <a:buNone/>
                      </a:pPr>
                      <a:r>
                        <a:rPr lang="en-GB" sz="1400" b="1" u="none" strike="noStrike" cap="none">
                          <a:latin typeface="Arial"/>
                          <a:ea typeface="Arial"/>
                          <a:cs typeface="Arial"/>
                          <a:sym typeface="Arial"/>
                        </a:rPr>
                        <a:t>Boxall Profile -</a:t>
                      </a:r>
                      <a:br>
                        <a:rPr lang="en-GB" sz="1400" b="1" u="none" strike="noStrike" cap="none">
                          <a:latin typeface="Arial"/>
                          <a:ea typeface="Arial"/>
                          <a:cs typeface="Arial"/>
                          <a:sym typeface="Arial"/>
                        </a:rPr>
                      </a:br>
                      <a:r>
                        <a:rPr lang="en-GB" sz="1400" b="1" u="none" strike="noStrike" cap="none">
                          <a:latin typeface="Arial"/>
                          <a:ea typeface="Arial"/>
                          <a:cs typeface="Arial"/>
                          <a:sym typeface="Arial"/>
                        </a:rPr>
                        <a:t>Diagnostic</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77800">
                <a:tc>
                  <a:txBody>
                    <a:bodyPr/>
                    <a:lstStyle/>
                    <a:p>
                      <a:pPr marL="0" marR="0" lvl="0" indent="0" algn="l" rtl="0">
                        <a:lnSpc>
                          <a:spcPct val="107000"/>
                        </a:lnSpc>
                        <a:spcBef>
                          <a:spcPts val="0"/>
                        </a:spcBef>
                        <a:spcAft>
                          <a:spcPts val="0"/>
                        </a:spcAft>
                        <a:buSzPct val="25000"/>
                        <a:buNone/>
                      </a:pPr>
                      <a:r>
                        <a:rPr lang="en-GB" sz="1400" b="1" u="none" strike="noStrike" cap="none">
                          <a:latin typeface="Arial"/>
                          <a:ea typeface="Arial"/>
                          <a:cs typeface="Arial"/>
                          <a:sym typeface="Arial"/>
                        </a:rPr>
                        <a:t>Attendance</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77800">
                <a:tc>
                  <a:txBody>
                    <a:bodyPr/>
                    <a:lstStyle/>
                    <a:p>
                      <a:pPr marL="0" marR="0" lvl="0" indent="0" algn="l" rtl="0">
                        <a:lnSpc>
                          <a:spcPct val="107000"/>
                        </a:lnSpc>
                        <a:spcBef>
                          <a:spcPts val="0"/>
                        </a:spcBef>
                        <a:spcAft>
                          <a:spcPts val="0"/>
                        </a:spcAft>
                        <a:buSzPct val="25000"/>
                        <a:buNone/>
                      </a:pPr>
                      <a:r>
                        <a:rPr lang="en-GB" sz="1400" b="1" u="none" strike="noStrike" cap="none">
                          <a:latin typeface="Arial"/>
                          <a:ea typeface="Arial"/>
                          <a:cs typeface="Arial"/>
                          <a:sym typeface="Arial"/>
                        </a:rPr>
                        <a:t>Numeracy</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77800">
                <a:tc>
                  <a:txBody>
                    <a:bodyPr/>
                    <a:lstStyle/>
                    <a:p>
                      <a:pPr marL="0" marR="0" lvl="0" indent="0" algn="l" rtl="0">
                        <a:lnSpc>
                          <a:spcPct val="107000"/>
                        </a:lnSpc>
                        <a:spcBef>
                          <a:spcPts val="0"/>
                        </a:spcBef>
                        <a:spcAft>
                          <a:spcPts val="0"/>
                        </a:spcAft>
                        <a:buSzPct val="25000"/>
                        <a:buNone/>
                      </a:pPr>
                      <a:r>
                        <a:rPr lang="en-GB" sz="1400" b="1" u="none" strike="noStrike" cap="none">
                          <a:latin typeface="Arial"/>
                          <a:ea typeface="Arial"/>
                          <a:cs typeface="Arial"/>
                          <a:sym typeface="Arial"/>
                        </a:rPr>
                        <a:t>Literacy</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7000"/>
                        </a:lnSpc>
                        <a:spcBef>
                          <a:spcPts val="0"/>
                        </a:spcBef>
                        <a:spcAft>
                          <a:spcPts val="0"/>
                        </a:spcAft>
                        <a:buSzPct val="25000"/>
                        <a:buNone/>
                      </a:pPr>
                      <a:r>
                        <a:rPr lang="en-GB" sz="1200" u="none" strike="noStrike" cap="none">
                          <a:latin typeface="Arial"/>
                          <a:ea typeface="Arial"/>
                          <a:cs typeface="Arial"/>
                          <a:sym typeface="Arial"/>
                        </a:rPr>
                        <a:t> </a:t>
                      </a:r>
                    </a:p>
                  </a:txBody>
                  <a:tcPr marL="68575" marR="68575" marT="0" marB="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Shape 223"/>
          <p:cNvPicPr preferRelativeResize="0"/>
          <p:nvPr/>
        </p:nvPicPr>
        <p:blipFill rotWithShape="1">
          <a:blip r:embed="rId3">
            <a:alphaModFix/>
          </a:blip>
          <a:srcRect/>
          <a:stretch/>
        </p:blipFill>
        <p:spPr>
          <a:xfrm>
            <a:off x="1538295" y="1305162"/>
            <a:ext cx="7305453" cy="4954136"/>
          </a:xfrm>
          <a:prstGeom prst="rect">
            <a:avLst/>
          </a:prstGeom>
          <a:noFill/>
          <a:ln>
            <a:noFill/>
          </a:ln>
        </p:spPr>
      </p:pic>
      <p:sp>
        <p:nvSpPr>
          <p:cNvPr id="224" name="Shape 224"/>
          <p:cNvSpPr/>
          <p:nvPr/>
        </p:nvSpPr>
        <p:spPr>
          <a:xfrm>
            <a:off x="0" y="422483"/>
            <a:ext cx="8843748" cy="882677"/>
          </a:xfrm>
          <a:prstGeom prst="rect">
            <a:avLst/>
          </a:prstGeom>
          <a:noFill/>
          <a:ln>
            <a:noFill/>
          </a:ln>
        </p:spPr>
        <p:txBody>
          <a:bodyPr lIns="91425" tIns="45700" rIns="91425" bIns="45700" anchor="t" anchorCtr="0">
            <a:noAutofit/>
          </a:bodyPr>
          <a:lstStyle/>
          <a:p>
            <a:pPr marL="0" marR="0" lvl="0" indent="0" algn="ctr" rtl="0">
              <a:lnSpc>
                <a:spcPct val="107000"/>
              </a:lnSpc>
              <a:spcBef>
                <a:spcPts val="0"/>
              </a:spcBef>
              <a:spcAft>
                <a:spcPts val="800"/>
              </a:spcAft>
              <a:buSzPct val="25000"/>
              <a:buNone/>
            </a:pPr>
            <a:r>
              <a:rPr lang="en-GB" sz="2400" b="1" i="0" u="none" strike="noStrike" cap="none">
                <a:solidFill>
                  <a:schemeClr val="dk1"/>
                </a:solidFill>
                <a:latin typeface="Arial"/>
                <a:ea typeface="Arial"/>
                <a:cs typeface="Arial"/>
                <a:sym typeface="Arial"/>
              </a:rPr>
              <a:t>Change in Developmental Boxall Scores </a:t>
            </a:r>
            <a:br>
              <a:rPr lang="en-GB" sz="2400" b="1" i="0" u="none" strike="noStrike" cap="none">
                <a:solidFill>
                  <a:schemeClr val="dk1"/>
                </a:solidFill>
                <a:latin typeface="Arial"/>
                <a:ea typeface="Arial"/>
                <a:cs typeface="Arial"/>
                <a:sym typeface="Arial"/>
              </a:rPr>
            </a:br>
            <a:r>
              <a:rPr lang="en-GB" sz="2400" b="1" i="0" u="none" strike="noStrike" cap="none">
                <a:solidFill>
                  <a:schemeClr val="dk1"/>
                </a:solidFill>
                <a:latin typeface="Arial"/>
                <a:ea typeface="Arial"/>
                <a:cs typeface="Arial"/>
                <a:sym typeface="Arial"/>
              </a:rPr>
              <a:t>in six academic terms.</a:t>
            </a:r>
          </a:p>
        </p:txBody>
      </p:sp>
      <p:cxnSp>
        <p:nvCxnSpPr>
          <p:cNvPr id="225" name="Shape 225"/>
          <p:cNvCxnSpPr/>
          <p:nvPr/>
        </p:nvCxnSpPr>
        <p:spPr>
          <a:xfrm rot="10800000" flipH="1">
            <a:off x="2101516" y="3184357"/>
            <a:ext cx="5069304" cy="48127"/>
          </a:xfrm>
          <a:prstGeom prst="straightConnector1">
            <a:avLst/>
          </a:prstGeom>
          <a:noFill/>
          <a:ln w="25400" cap="flat" cmpd="sng">
            <a:solidFill>
              <a:schemeClr val="accent1"/>
            </a:solidFill>
            <a:prstDash val="solid"/>
            <a:round/>
            <a:headEnd type="none" w="med" len="med"/>
            <a:tailEnd type="triangle" w="lg" len="lg"/>
          </a:ln>
        </p:spPr>
      </p:cxnSp>
      <p:cxnSp>
        <p:nvCxnSpPr>
          <p:cNvPr id="226" name="Shape 226"/>
          <p:cNvCxnSpPr/>
          <p:nvPr/>
        </p:nvCxnSpPr>
        <p:spPr>
          <a:xfrm>
            <a:off x="2101516" y="3758166"/>
            <a:ext cx="5069304" cy="0"/>
          </a:xfrm>
          <a:prstGeom prst="straightConnector1">
            <a:avLst/>
          </a:prstGeom>
          <a:noFill/>
          <a:ln w="25400" cap="flat" cmpd="sng">
            <a:solidFill>
              <a:schemeClr val="accent1"/>
            </a:solidFill>
            <a:prstDash val="solid"/>
            <a:round/>
            <a:headEnd type="none" w="med" len="med"/>
            <a:tailEnd type="triangle" w="lg" len="lg"/>
          </a:ln>
        </p:spPr>
      </p:cxnSp>
      <p:sp>
        <p:nvSpPr>
          <p:cNvPr id="227" name="Shape 227"/>
          <p:cNvSpPr txBox="1"/>
          <p:nvPr/>
        </p:nvSpPr>
        <p:spPr>
          <a:xfrm>
            <a:off x="572262" y="2145267"/>
            <a:ext cx="966033"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Low-risk</a:t>
            </a:r>
          </a:p>
        </p:txBody>
      </p:sp>
      <p:sp>
        <p:nvSpPr>
          <p:cNvPr id="228" name="Shape 228"/>
          <p:cNvSpPr txBox="1"/>
          <p:nvPr/>
        </p:nvSpPr>
        <p:spPr>
          <a:xfrm>
            <a:off x="497918" y="3254543"/>
            <a:ext cx="116897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Borderline</a:t>
            </a:r>
          </a:p>
        </p:txBody>
      </p:sp>
      <p:sp>
        <p:nvSpPr>
          <p:cNvPr id="229" name="Shape 229"/>
          <p:cNvSpPr txBox="1"/>
          <p:nvPr/>
        </p:nvSpPr>
        <p:spPr>
          <a:xfrm>
            <a:off x="674312" y="4947964"/>
            <a:ext cx="992578"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High risk</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pic>
        <p:nvPicPr>
          <p:cNvPr id="235" name="Shape 235"/>
          <p:cNvPicPr preferRelativeResize="0"/>
          <p:nvPr/>
        </p:nvPicPr>
        <p:blipFill rotWithShape="1">
          <a:blip r:embed="rId3">
            <a:alphaModFix/>
          </a:blip>
          <a:srcRect b="83056"/>
          <a:stretch/>
        </p:blipFill>
        <p:spPr>
          <a:xfrm>
            <a:off x="0" y="0"/>
            <a:ext cx="9144000" cy="1162049"/>
          </a:xfrm>
          <a:prstGeom prst="rect">
            <a:avLst/>
          </a:prstGeom>
          <a:noFill/>
          <a:ln>
            <a:noFill/>
          </a:ln>
        </p:spPr>
      </p:pic>
      <p:sp>
        <p:nvSpPr>
          <p:cNvPr id="236" name="Shape 236"/>
          <p:cNvSpPr txBox="1"/>
          <p:nvPr/>
        </p:nvSpPr>
        <p:spPr>
          <a:xfrm>
            <a:off x="-2239346" y="485791"/>
            <a:ext cx="8173615" cy="230832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1" i="0" u="none" strike="noStrike" cap="none">
                <a:solidFill>
                  <a:schemeClr val="dk1"/>
                </a:solidFill>
                <a:latin typeface="Calibri"/>
                <a:ea typeface="Calibri"/>
                <a:cs typeface="Calibri"/>
                <a:sym typeface="Calibri"/>
              </a:rPr>
              <a:t/>
            </a:r>
            <a:br>
              <a:rPr lang="en-GB" sz="3600" b="1" i="0" u="none" strike="noStrike" cap="none">
                <a:solidFill>
                  <a:schemeClr val="dk1"/>
                </a:solidFill>
                <a:latin typeface="Calibri"/>
                <a:ea typeface="Calibri"/>
                <a:cs typeface="Calibri"/>
                <a:sym typeface="Calibri"/>
              </a:rPr>
            </a:br>
            <a:endParaRPr lang="en-GB" sz="3600" b="1"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1" i="0" u="none" strike="noStrike" cap="none">
              <a:solidFill>
                <a:schemeClr val="dk1"/>
              </a:solidFill>
              <a:latin typeface="Arial"/>
              <a:ea typeface="Arial"/>
              <a:cs typeface="Arial"/>
              <a:sym typeface="Arial"/>
            </a:endParaRPr>
          </a:p>
        </p:txBody>
      </p:sp>
      <p:sp>
        <p:nvSpPr>
          <p:cNvPr id="237" name="Shape 237"/>
          <p:cNvSpPr/>
          <p:nvPr/>
        </p:nvSpPr>
        <p:spPr>
          <a:xfrm>
            <a:off x="298580" y="1162050"/>
            <a:ext cx="8453533" cy="35394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1" i="0" u="none" strike="noStrike" cap="none">
                <a:solidFill>
                  <a:schemeClr val="dk1"/>
                </a:solidFill>
                <a:latin typeface="Calibri"/>
                <a:ea typeface="Calibri"/>
                <a:cs typeface="Calibri"/>
                <a:sym typeface="Calibri"/>
              </a:rPr>
              <a:t>Outcome and feedback measures</a:t>
            </a:r>
            <a:br>
              <a:rPr lang="en-GB" sz="3200" b="1" i="0" u="none" strike="noStrike" cap="none">
                <a:solidFill>
                  <a:schemeClr val="dk1"/>
                </a:solidFill>
                <a:latin typeface="Calibri"/>
                <a:ea typeface="Calibri"/>
                <a:cs typeface="Calibri"/>
                <a:sym typeface="Calibri"/>
              </a:rPr>
            </a:br>
            <a:endParaRPr lang="en-GB" sz="3200" b="1" i="0" u="none" strike="noStrike" cap="none">
              <a:solidFill>
                <a:schemeClr val="dk1"/>
              </a:solidFill>
              <a:latin typeface="Calibri"/>
              <a:ea typeface="Calibri"/>
              <a:cs typeface="Calibri"/>
              <a:sym typeface="Calibri"/>
            </a:endParaRPr>
          </a:p>
          <a:p>
            <a:pPr marL="457200" marR="0" lvl="0" indent="-457200" algn="l" rtl="0">
              <a:spcBef>
                <a:spcPts val="0"/>
              </a:spcBef>
              <a:buClr>
                <a:schemeClr val="dk1"/>
              </a:buClr>
              <a:buSzPct val="100000"/>
              <a:buFont typeface="Arial"/>
              <a:buChar char="•"/>
            </a:pPr>
            <a:r>
              <a:rPr lang="en-GB" sz="3200" b="1" i="0" u="none" strike="noStrike" cap="none">
                <a:solidFill>
                  <a:schemeClr val="dk1"/>
                </a:solidFill>
                <a:latin typeface="Calibri"/>
                <a:ea typeface="Calibri"/>
                <a:cs typeface="Calibri"/>
                <a:sym typeface="Calibri"/>
              </a:rPr>
              <a:t>Use existing literature </a:t>
            </a:r>
            <a:r>
              <a:rPr lang="en-GB" sz="3200" b="0" i="0" u="none" strike="noStrike" cap="none">
                <a:solidFill>
                  <a:schemeClr val="dk1"/>
                </a:solidFill>
                <a:latin typeface="Calibri"/>
                <a:ea typeface="Calibri"/>
                <a:cs typeface="Calibri"/>
                <a:sym typeface="Calibri"/>
              </a:rPr>
              <a:t/>
            </a:r>
            <a:br>
              <a:rPr lang="en-GB" sz="3200" b="0" i="0" u="none" strike="noStrike" cap="none">
                <a:solidFill>
                  <a:schemeClr val="dk1"/>
                </a:solidFill>
                <a:latin typeface="Calibri"/>
                <a:ea typeface="Calibri"/>
                <a:cs typeface="Calibri"/>
                <a:sym typeface="Calibri"/>
              </a:rPr>
            </a:br>
            <a:r>
              <a:rPr lang="en-GB" sz="3200" b="0" i="0" u="none" strike="noStrike" cap="none">
                <a:solidFill>
                  <a:schemeClr val="dk1"/>
                </a:solidFill>
                <a:latin typeface="Calibri"/>
                <a:ea typeface="Calibri"/>
                <a:cs typeface="Calibri"/>
                <a:sym typeface="Calibri"/>
              </a:rPr>
              <a:t>NGs have an impressive evidence-base, including high-quality, non-randomised controlled studies – use them!</a:t>
            </a:r>
            <a:br>
              <a:rPr lang="en-GB" sz="3200" b="0" i="0" u="none" strike="noStrike" cap="none">
                <a:solidFill>
                  <a:schemeClr val="dk1"/>
                </a:solidFill>
                <a:latin typeface="Calibri"/>
                <a:ea typeface="Calibri"/>
                <a:cs typeface="Calibri"/>
                <a:sym typeface="Calibri"/>
              </a:rPr>
            </a:br>
            <a:r>
              <a:rPr lang="en-GB" sz="3200" b="0" i="0" u="none" strike="noStrike" cap="none">
                <a:solidFill>
                  <a:schemeClr val="dk1"/>
                </a:solidFill>
                <a:latin typeface="Calibri"/>
                <a:ea typeface="Calibri"/>
                <a:cs typeface="Calibri"/>
                <a:sym typeface="Calibri"/>
              </a:rPr>
              <a:t>Your NG is not an island! </a:t>
            </a:r>
          </a:p>
        </p:txBody>
      </p:sp>
      <p:pic>
        <p:nvPicPr>
          <p:cNvPr id="238" name="Shape 238"/>
          <p:cNvPicPr preferRelativeResize="0"/>
          <p:nvPr/>
        </p:nvPicPr>
        <p:blipFill rotWithShape="1">
          <a:blip r:embed="rId4">
            <a:alphaModFix/>
          </a:blip>
          <a:srcRect/>
          <a:stretch/>
        </p:blipFill>
        <p:spPr>
          <a:xfrm>
            <a:off x="5257800" y="4177200"/>
            <a:ext cx="3326362" cy="2494771"/>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pic>
        <p:nvPicPr>
          <p:cNvPr id="244" name="Shape 244"/>
          <p:cNvPicPr preferRelativeResize="0"/>
          <p:nvPr/>
        </p:nvPicPr>
        <p:blipFill rotWithShape="1">
          <a:blip r:embed="rId3">
            <a:alphaModFix/>
          </a:blip>
          <a:srcRect l="2949" t="14436" r="11790" b="13538"/>
          <a:stretch/>
        </p:blipFill>
        <p:spPr>
          <a:xfrm>
            <a:off x="350721" y="1746911"/>
            <a:ext cx="7633217" cy="4176216"/>
          </a:xfrm>
          <a:prstGeom prst="rect">
            <a:avLst/>
          </a:prstGeom>
          <a:noFill/>
          <a:ln>
            <a:noFill/>
          </a:ln>
        </p:spPr>
      </p:pic>
      <p:sp>
        <p:nvSpPr>
          <p:cNvPr id="245" name="Shape 245"/>
          <p:cNvSpPr/>
          <p:nvPr/>
        </p:nvSpPr>
        <p:spPr>
          <a:xfrm>
            <a:off x="5323055" y="5925601"/>
            <a:ext cx="298886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Diagnostic scores</a:t>
            </a:r>
          </a:p>
        </p:txBody>
      </p:sp>
      <p:sp>
        <p:nvSpPr>
          <p:cNvPr id="246" name="Shape 246"/>
          <p:cNvSpPr txBox="1"/>
          <p:nvPr/>
        </p:nvSpPr>
        <p:spPr>
          <a:xfrm>
            <a:off x="1054728" y="4510164"/>
            <a:ext cx="134216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NG students</a:t>
            </a:r>
          </a:p>
        </p:txBody>
      </p:sp>
      <p:sp>
        <p:nvSpPr>
          <p:cNvPr id="247" name="Shape 247"/>
          <p:cNvSpPr txBox="1"/>
          <p:nvPr/>
        </p:nvSpPr>
        <p:spPr>
          <a:xfrm>
            <a:off x="2441250" y="4503760"/>
            <a:ext cx="148155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Control group</a:t>
            </a:r>
          </a:p>
        </p:txBody>
      </p:sp>
      <p:sp>
        <p:nvSpPr>
          <p:cNvPr id="248" name="Shape 248"/>
          <p:cNvSpPr txBox="1"/>
          <p:nvPr/>
        </p:nvSpPr>
        <p:spPr>
          <a:xfrm>
            <a:off x="4687307" y="3837294"/>
            <a:ext cx="134216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NG students</a:t>
            </a:r>
          </a:p>
        </p:txBody>
      </p:sp>
      <p:sp>
        <p:nvSpPr>
          <p:cNvPr id="249" name="Shape 249"/>
          <p:cNvSpPr txBox="1"/>
          <p:nvPr/>
        </p:nvSpPr>
        <p:spPr>
          <a:xfrm>
            <a:off x="6029469" y="3835019"/>
            <a:ext cx="148155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Control group</a:t>
            </a:r>
          </a:p>
        </p:txBody>
      </p:sp>
      <p:sp>
        <p:nvSpPr>
          <p:cNvPr id="250" name="Shape 250"/>
          <p:cNvSpPr/>
          <p:nvPr/>
        </p:nvSpPr>
        <p:spPr>
          <a:xfrm>
            <a:off x="614149" y="244520"/>
            <a:ext cx="9144000" cy="4572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GB" sz="1100" b="0" i="1" u="none" strike="noStrike" cap="none">
                <a:solidFill>
                  <a:srgbClr val="000000"/>
                </a:solidFill>
                <a:latin typeface="Arial"/>
                <a:ea typeface="Arial"/>
                <a:cs typeface="Arial"/>
                <a:sym typeface="Arial"/>
              </a:rPr>
              <a:t>N= 350 students (186 NG, 164 CG)  </a:t>
            </a:r>
          </a:p>
        </p:txBody>
      </p:sp>
      <p:cxnSp>
        <p:nvCxnSpPr>
          <p:cNvPr id="251" name="Shape 251"/>
          <p:cNvCxnSpPr/>
          <p:nvPr/>
        </p:nvCxnSpPr>
        <p:spPr>
          <a:xfrm rot="10800000" flipH="1">
            <a:off x="1054728" y="2743199"/>
            <a:ext cx="3256015" cy="0"/>
          </a:xfrm>
          <a:prstGeom prst="straightConnector1">
            <a:avLst/>
          </a:prstGeom>
          <a:noFill/>
          <a:ln w="25400" cap="flat" cmpd="sng">
            <a:solidFill>
              <a:schemeClr val="dk1"/>
            </a:solidFill>
            <a:prstDash val="solid"/>
            <a:round/>
            <a:headEnd type="none" w="med" len="med"/>
            <a:tailEnd type="triangle" w="lg" len="lg"/>
          </a:ln>
        </p:spPr>
      </p:cxnSp>
      <p:cxnSp>
        <p:nvCxnSpPr>
          <p:cNvPr id="252" name="Shape 252"/>
          <p:cNvCxnSpPr/>
          <p:nvPr/>
        </p:nvCxnSpPr>
        <p:spPr>
          <a:xfrm>
            <a:off x="1054728" y="2235200"/>
            <a:ext cx="3241501" cy="0"/>
          </a:xfrm>
          <a:prstGeom prst="straightConnector1">
            <a:avLst/>
          </a:prstGeom>
          <a:noFill/>
          <a:ln w="25400" cap="flat" cmpd="sng">
            <a:solidFill>
              <a:schemeClr val="dk1"/>
            </a:solidFill>
            <a:prstDash val="solid"/>
            <a:round/>
            <a:headEnd type="none" w="med" len="med"/>
            <a:tailEnd type="triangle" w="lg" len="lg"/>
          </a:ln>
        </p:spPr>
      </p:cxnSp>
      <p:sp>
        <p:nvSpPr>
          <p:cNvPr id="253" name="Shape 253"/>
          <p:cNvSpPr txBox="1"/>
          <p:nvPr/>
        </p:nvSpPr>
        <p:spPr>
          <a:xfrm>
            <a:off x="3892973" y="3336153"/>
            <a:ext cx="101021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High-risk</a:t>
            </a:r>
          </a:p>
        </p:txBody>
      </p:sp>
      <p:sp>
        <p:nvSpPr>
          <p:cNvPr id="254" name="Shape 254"/>
          <p:cNvSpPr txBox="1"/>
          <p:nvPr/>
        </p:nvSpPr>
        <p:spPr>
          <a:xfrm>
            <a:off x="3892973" y="2307964"/>
            <a:ext cx="116897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Borderline</a:t>
            </a:r>
          </a:p>
        </p:txBody>
      </p:sp>
      <p:sp>
        <p:nvSpPr>
          <p:cNvPr id="255" name="Shape 255"/>
          <p:cNvSpPr txBox="1"/>
          <p:nvPr/>
        </p:nvSpPr>
        <p:spPr>
          <a:xfrm>
            <a:off x="3900292" y="1793868"/>
            <a:ext cx="966033"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Low-risk</a:t>
            </a:r>
          </a:p>
        </p:txBody>
      </p:sp>
      <p:cxnSp>
        <p:nvCxnSpPr>
          <p:cNvPr id="256" name="Shape 256"/>
          <p:cNvCxnSpPr/>
          <p:nvPr/>
        </p:nvCxnSpPr>
        <p:spPr>
          <a:xfrm>
            <a:off x="4632175" y="5174342"/>
            <a:ext cx="3241501" cy="0"/>
          </a:xfrm>
          <a:prstGeom prst="straightConnector1">
            <a:avLst/>
          </a:prstGeom>
          <a:noFill/>
          <a:ln w="25400" cap="flat" cmpd="sng">
            <a:solidFill>
              <a:schemeClr val="dk1"/>
            </a:solidFill>
            <a:prstDash val="solid"/>
            <a:round/>
            <a:headEnd type="none" w="med" len="med"/>
            <a:tailEnd type="triangle" w="lg" len="lg"/>
          </a:ln>
        </p:spPr>
      </p:cxnSp>
      <p:cxnSp>
        <p:nvCxnSpPr>
          <p:cNvPr id="257" name="Shape 257"/>
          <p:cNvCxnSpPr/>
          <p:nvPr/>
        </p:nvCxnSpPr>
        <p:spPr>
          <a:xfrm>
            <a:off x="4632173" y="5558971"/>
            <a:ext cx="3241501" cy="0"/>
          </a:xfrm>
          <a:prstGeom prst="straightConnector1">
            <a:avLst/>
          </a:prstGeom>
          <a:noFill/>
          <a:ln w="25400" cap="flat" cmpd="sng">
            <a:solidFill>
              <a:schemeClr val="dk1"/>
            </a:solidFill>
            <a:prstDash val="solid"/>
            <a:round/>
            <a:headEnd type="none" w="med" len="med"/>
            <a:tailEnd type="triangle" w="lg" len="lg"/>
          </a:ln>
        </p:spPr>
      </p:cxnSp>
      <p:sp>
        <p:nvSpPr>
          <p:cNvPr id="258" name="Shape 258"/>
          <p:cNvSpPr txBox="1"/>
          <p:nvPr/>
        </p:nvSpPr>
        <p:spPr>
          <a:xfrm>
            <a:off x="7873675" y="5710323"/>
            <a:ext cx="1010212"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High-risk</a:t>
            </a:r>
          </a:p>
        </p:txBody>
      </p:sp>
      <p:sp>
        <p:nvSpPr>
          <p:cNvPr id="259" name="Shape 259"/>
          <p:cNvSpPr txBox="1"/>
          <p:nvPr/>
        </p:nvSpPr>
        <p:spPr>
          <a:xfrm>
            <a:off x="7849427" y="5189639"/>
            <a:ext cx="1168974"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Borderline</a:t>
            </a:r>
          </a:p>
        </p:txBody>
      </p:sp>
      <p:sp>
        <p:nvSpPr>
          <p:cNvPr id="260" name="Shape 260"/>
          <p:cNvSpPr txBox="1"/>
          <p:nvPr/>
        </p:nvSpPr>
        <p:spPr>
          <a:xfrm>
            <a:off x="7873675" y="4591507"/>
            <a:ext cx="966033"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chemeClr val="dk1"/>
                </a:solidFill>
                <a:latin typeface="Calibri"/>
                <a:ea typeface="Calibri"/>
                <a:cs typeface="Calibri"/>
                <a:sym typeface="Calibri"/>
              </a:rPr>
              <a:t>Low-risk</a:t>
            </a:r>
          </a:p>
        </p:txBody>
      </p:sp>
      <p:sp>
        <p:nvSpPr>
          <p:cNvPr id="261" name="Shape 261"/>
          <p:cNvSpPr txBox="1"/>
          <p:nvPr/>
        </p:nvSpPr>
        <p:spPr>
          <a:xfrm>
            <a:off x="1313600" y="5894989"/>
            <a:ext cx="225529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1800" b="0" i="0" u="none" strike="noStrike" cap="none">
                <a:solidFill>
                  <a:srgbClr val="000000"/>
                </a:solidFill>
                <a:latin typeface="Calibri"/>
                <a:ea typeface="Calibri"/>
                <a:cs typeface="Calibri"/>
                <a:sym typeface="Calibri"/>
              </a:rPr>
              <a:t>Developmental scores</a:t>
            </a:r>
          </a:p>
        </p:txBody>
      </p:sp>
      <p:graphicFrame>
        <p:nvGraphicFramePr>
          <p:cNvPr id="262" name="Shape 262"/>
          <p:cNvGraphicFramePr/>
          <p:nvPr/>
        </p:nvGraphicFramePr>
        <p:xfrm>
          <a:off x="3745201" y="207025"/>
          <a:ext cx="3000000" cy="3000000"/>
        </p:xfrm>
        <a:graphic>
          <a:graphicData uri="http://schemas.openxmlformats.org/drawingml/2006/table">
            <a:tbl>
              <a:tblPr firstRow="1" firstCol="1" bandRow="1">
                <a:noFill/>
                <a:tableStyleId>{EEE200B7-D66A-4266-89CE-C4D083CC7A40}</a:tableStyleId>
              </a:tblPr>
              <a:tblGrid>
                <a:gridCol w="1230450"/>
                <a:gridCol w="1229100"/>
                <a:gridCol w="1410825"/>
                <a:gridCol w="1145050"/>
              </a:tblGrid>
              <a:tr h="541950">
                <a:tc>
                  <a:txBody>
                    <a:bodyPr/>
                    <a:lstStyle/>
                    <a:p>
                      <a:pPr marL="0" marR="0" lvl="0" indent="0" algn="l" rtl="0">
                        <a:lnSpc>
                          <a:spcPct val="107000"/>
                        </a:lnSpc>
                        <a:spcBef>
                          <a:spcPts val="0"/>
                        </a:spcBef>
                        <a:spcAft>
                          <a:spcPts val="0"/>
                        </a:spcAft>
                        <a:buSzPct val="25000"/>
                        <a:buNone/>
                      </a:pPr>
                      <a:r>
                        <a:rPr lang="en-GB" sz="1200" u="none" strike="noStrike" cap="none"/>
                        <a:t> </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SDQ score</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Developmental Strands</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Diagnostic Profile</a:t>
                      </a:r>
                    </a:p>
                  </a:txBody>
                  <a:tcPr marL="68575" marR="68575" marT="0" marB="0"/>
                </a:tc>
              </a:tr>
              <a:tr h="264850">
                <a:tc>
                  <a:txBody>
                    <a:bodyPr/>
                    <a:lstStyle/>
                    <a:p>
                      <a:pPr marL="0" marR="0" lvl="0" indent="0" algn="l" rtl="0">
                        <a:lnSpc>
                          <a:spcPct val="107000"/>
                        </a:lnSpc>
                        <a:spcBef>
                          <a:spcPts val="0"/>
                        </a:spcBef>
                        <a:spcAft>
                          <a:spcPts val="0"/>
                        </a:spcAft>
                        <a:buSzPct val="25000"/>
                        <a:buNone/>
                      </a:pPr>
                      <a:r>
                        <a:rPr lang="en-GB" sz="1200" u="none" strike="noStrike" cap="none"/>
                        <a:t>Normal</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0-11</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93.64 – 136</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0 – 38.72</a:t>
                      </a:r>
                    </a:p>
                  </a:txBody>
                  <a:tcPr marL="68575" marR="68575" marT="0" marB="0"/>
                </a:tc>
              </a:tr>
              <a:tr h="264850">
                <a:tc>
                  <a:txBody>
                    <a:bodyPr/>
                    <a:lstStyle/>
                    <a:p>
                      <a:pPr marL="0" marR="0" lvl="0" indent="0" algn="l" rtl="0">
                        <a:lnSpc>
                          <a:spcPct val="107000"/>
                        </a:lnSpc>
                        <a:spcBef>
                          <a:spcPts val="0"/>
                        </a:spcBef>
                        <a:spcAft>
                          <a:spcPts val="0"/>
                        </a:spcAft>
                        <a:buSzPct val="25000"/>
                        <a:buNone/>
                      </a:pPr>
                      <a:r>
                        <a:rPr lang="en-GB" sz="1200" u="none" strike="noStrike" cap="none"/>
                        <a:t>Borderline</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12-15</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72.44 – 93.63</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38.73 – 56.64</a:t>
                      </a:r>
                    </a:p>
                  </a:txBody>
                  <a:tcPr marL="68575" marR="68575" marT="0" marB="0"/>
                </a:tc>
              </a:tr>
              <a:tr h="264850">
                <a:tc>
                  <a:txBody>
                    <a:bodyPr/>
                    <a:lstStyle/>
                    <a:p>
                      <a:pPr marL="0" marR="0" lvl="0" indent="0" algn="l" rtl="0">
                        <a:lnSpc>
                          <a:spcPct val="107000"/>
                        </a:lnSpc>
                        <a:spcBef>
                          <a:spcPts val="0"/>
                        </a:spcBef>
                        <a:spcAft>
                          <a:spcPts val="0"/>
                        </a:spcAft>
                        <a:buSzPct val="25000"/>
                        <a:buNone/>
                      </a:pPr>
                      <a:r>
                        <a:rPr lang="en-GB" sz="1200" u="none" strike="noStrike" cap="none"/>
                        <a:t>Abnormal</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16-40</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0 – 72.43</a:t>
                      </a:r>
                    </a:p>
                  </a:txBody>
                  <a:tcPr marL="68575" marR="68575" marT="0" marB="0"/>
                </a:tc>
                <a:tc>
                  <a:txBody>
                    <a:bodyPr/>
                    <a:lstStyle/>
                    <a:p>
                      <a:pPr marL="0" marR="0" lvl="0" indent="0" algn="l" rtl="0">
                        <a:lnSpc>
                          <a:spcPct val="107000"/>
                        </a:lnSpc>
                        <a:spcBef>
                          <a:spcPts val="0"/>
                        </a:spcBef>
                        <a:spcAft>
                          <a:spcPts val="0"/>
                        </a:spcAft>
                        <a:buSzPct val="25000"/>
                        <a:buNone/>
                      </a:pPr>
                      <a:r>
                        <a:rPr lang="en-GB" sz="1200" u="none" strike="noStrike" cap="none"/>
                        <a:t>56.65 – 136</a:t>
                      </a:r>
                    </a:p>
                  </a:txBody>
                  <a:tcPr marL="68575" marR="68575" marT="0" marB="0"/>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Shape 97"/>
          <p:cNvPicPr preferRelativeResize="0"/>
          <p:nvPr/>
        </p:nvPicPr>
        <p:blipFill rotWithShape="1">
          <a:blip r:embed="rId3">
            <a:alphaModFix/>
          </a:blip>
          <a:srcRect b="83056"/>
          <a:stretch/>
        </p:blipFill>
        <p:spPr>
          <a:xfrm>
            <a:off x="0" y="0"/>
            <a:ext cx="9144000" cy="1162049"/>
          </a:xfrm>
          <a:prstGeom prst="rect">
            <a:avLst/>
          </a:prstGeom>
          <a:noFill/>
          <a:ln>
            <a:noFill/>
          </a:ln>
        </p:spPr>
      </p:pic>
      <p:sp>
        <p:nvSpPr>
          <p:cNvPr id="98" name="Shape 98"/>
          <p:cNvSpPr txBox="1"/>
          <p:nvPr/>
        </p:nvSpPr>
        <p:spPr>
          <a:xfrm>
            <a:off x="-2239346" y="431735"/>
            <a:ext cx="8173615" cy="230832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1" i="0" u="none" strike="noStrike" cap="none">
                <a:solidFill>
                  <a:schemeClr val="dk1"/>
                </a:solidFill>
                <a:latin typeface="Calibri"/>
                <a:ea typeface="Calibri"/>
                <a:cs typeface="Calibri"/>
                <a:sym typeface="Calibri"/>
              </a:rPr>
              <a:t>Goals for today:</a:t>
            </a:r>
            <a:br>
              <a:rPr lang="en-GB" sz="3600" b="1" i="0" u="none" strike="noStrike" cap="none">
                <a:solidFill>
                  <a:schemeClr val="dk1"/>
                </a:solidFill>
                <a:latin typeface="Calibri"/>
                <a:ea typeface="Calibri"/>
                <a:cs typeface="Calibri"/>
                <a:sym typeface="Calibri"/>
              </a:rPr>
            </a:br>
            <a:endParaRPr lang="en-GB" sz="3600" b="1"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1" i="0" u="none" strike="noStrike" cap="none">
              <a:solidFill>
                <a:schemeClr val="dk1"/>
              </a:solidFill>
              <a:latin typeface="Arial"/>
              <a:ea typeface="Arial"/>
              <a:cs typeface="Arial"/>
              <a:sym typeface="Arial"/>
            </a:endParaRPr>
          </a:p>
        </p:txBody>
      </p:sp>
      <p:sp>
        <p:nvSpPr>
          <p:cNvPr id="99" name="Shape 99"/>
          <p:cNvSpPr/>
          <p:nvPr/>
        </p:nvSpPr>
        <p:spPr>
          <a:xfrm>
            <a:off x="537166" y="1928748"/>
            <a:ext cx="7654332" cy="3539430"/>
          </a:xfrm>
          <a:prstGeom prst="rect">
            <a:avLst/>
          </a:prstGeom>
          <a:noFill/>
          <a:ln>
            <a:noFill/>
          </a:ln>
        </p:spPr>
        <p:txBody>
          <a:bodyPr lIns="91425" tIns="45700" rIns="91425" bIns="45700" anchor="t" anchorCtr="0">
            <a:noAutofit/>
          </a:bodyPr>
          <a:lstStyle/>
          <a:p>
            <a:pPr marL="742950" marR="0" lvl="0" indent="-742950" algn="ctr" rtl="0">
              <a:spcBef>
                <a:spcPts val="0"/>
              </a:spcBef>
              <a:buClr>
                <a:schemeClr val="dk1"/>
              </a:buClr>
              <a:buSzPct val="100000"/>
              <a:buFont typeface="Calibri"/>
              <a:buAutoNum type="arabicPeriod"/>
            </a:pPr>
            <a:r>
              <a:rPr lang="en-GB" sz="3200" b="0" i="0" u="none" strike="noStrike" cap="none">
                <a:solidFill>
                  <a:schemeClr val="dk1"/>
                </a:solidFill>
                <a:latin typeface="Calibri"/>
                <a:ea typeface="Calibri"/>
                <a:cs typeface="Calibri"/>
                <a:sym typeface="Calibri"/>
              </a:rPr>
              <a:t>Highlight the outcome and feedback measures already in place in your NG </a:t>
            </a:r>
            <a:br>
              <a:rPr lang="en-GB" sz="3200" b="0" i="0" u="none" strike="noStrike" cap="none">
                <a:solidFill>
                  <a:schemeClr val="dk1"/>
                </a:solidFill>
                <a:latin typeface="Calibri"/>
                <a:ea typeface="Calibri"/>
                <a:cs typeface="Calibri"/>
                <a:sym typeface="Calibri"/>
              </a:rPr>
            </a:br>
            <a:endParaRPr lang="en-GB" sz="3200" b="0" i="0" u="none" strike="noStrike" cap="none">
              <a:solidFill>
                <a:schemeClr val="dk1"/>
              </a:solidFill>
              <a:latin typeface="Calibri"/>
              <a:ea typeface="Calibri"/>
              <a:cs typeface="Calibri"/>
              <a:sym typeface="Calibri"/>
            </a:endParaRPr>
          </a:p>
          <a:p>
            <a:pPr marL="742950" marR="0" lvl="0" indent="-742950" algn="ctr" rtl="0">
              <a:spcBef>
                <a:spcPts val="0"/>
              </a:spcBef>
              <a:buClr>
                <a:schemeClr val="dk1"/>
              </a:buClr>
              <a:buSzPct val="100000"/>
              <a:buFont typeface="Calibri"/>
              <a:buAutoNum type="arabicPeriod"/>
            </a:pPr>
            <a:r>
              <a:rPr lang="en-GB" sz="3200" b="0" i="0" u="none" strike="noStrike" cap="none">
                <a:solidFill>
                  <a:schemeClr val="dk1"/>
                </a:solidFill>
                <a:latin typeface="Calibri"/>
                <a:ea typeface="Calibri"/>
                <a:cs typeface="Calibri"/>
                <a:sym typeface="Calibri"/>
              </a:rPr>
              <a:t>Identify the mechanisms that help create positive outcomes</a:t>
            </a:r>
            <a:br>
              <a:rPr lang="en-GB" sz="3200" b="0" i="0" u="none" strike="noStrike" cap="none">
                <a:solidFill>
                  <a:schemeClr val="dk1"/>
                </a:solidFill>
                <a:latin typeface="Calibri"/>
                <a:ea typeface="Calibri"/>
                <a:cs typeface="Calibri"/>
                <a:sym typeface="Calibri"/>
              </a:rPr>
            </a:br>
            <a:endParaRPr lang="en-GB" sz="3200" b="0" i="0" u="none" strike="noStrike" cap="none">
              <a:solidFill>
                <a:schemeClr val="dk1"/>
              </a:solidFill>
              <a:latin typeface="Calibri"/>
              <a:ea typeface="Calibri"/>
              <a:cs typeface="Calibri"/>
              <a:sym typeface="Calibri"/>
            </a:endParaRPr>
          </a:p>
          <a:p>
            <a:pPr marL="742950" marR="0" lvl="0" indent="-742950" algn="ctr" rtl="0">
              <a:spcBef>
                <a:spcPts val="0"/>
              </a:spcBef>
              <a:buClr>
                <a:schemeClr val="dk1"/>
              </a:buClr>
              <a:buSzPct val="100000"/>
              <a:buFont typeface="Calibri"/>
              <a:buAutoNum type="arabicPeriod"/>
            </a:pPr>
            <a:r>
              <a:rPr lang="en-GB" sz="3200" b="0" i="0" u="none" strike="noStrike" cap="none">
                <a:solidFill>
                  <a:schemeClr val="dk1"/>
                </a:solidFill>
                <a:latin typeface="Calibri"/>
                <a:ea typeface="Calibri"/>
                <a:cs typeface="Calibri"/>
                <a:sym typeface="Calibri"/>
              </a:rPr>
              <a:t>Create your program theory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graphicFrame>
        <p:nvGraphicFramePr>
          <p:cNvPr id="268" name="Shape 268"/>
          <p:cNvGraphicFramePr/>
          <p:nvPr/>
        </p:nvGraphicFramePr>
        <p:xfrm>
          <a:off x="321694" y="205272"/>
          <a:ext cx="3000000" cy="3000000"/>
        </p:xfrm>
        <a:graphic>
          <a:graphicData uri="http://schemas.openxmlformats.org/drawingml/2006/table">
            <a:tbl>
              <a:tblPr firstRow="1" firstCol="1" bandRow="1">
                <a:noFill/>
                <a:tableStyleId>{EEE200B7-D66A-4266-89CE-C4D083CC7A40}</a:tableStyleId>
              </a:tblPr>
              <a:tblGrid>
                <a:gridCol w="1908275"/>
                <a:gridCol w="1945200"/>
                <a:gridCol w="2562825"/>
                <a:gridCol w="2139875"/>
              </a:tblGrid>
              <a:tr h="482425">
                <a:tc>
                  <a:txBody>
                    <a:bodyPr/>
                    <a:lstStyle/>
                    <a:p>
                      <a:pPr marL="0" marR="0" lvl="0" indent="0" algn="l" rtl="0">
                        <a:lnSpc>
                          <a:spcPct val="107000"/>
                        </a:lnSpc>
                        <a:spcBef>
                          <a:spcPts val="0"/>
                        </a:spcBef>
                        <a:spcAft>
                          <a:spcPts val="0"/>
                        </a:spcAft>
                        <a:buSzPct val="25000"/>
                        <a:buNone/>
                      </a:pPr>
                      <a:r>
                        <a:rPr lang="en-GB" sz="1600" u="none" strike="noStrike" cap="none"/>
                        <a:t>Study</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Sample</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Matched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Variables/</a:t>
                      </a:r>
                      <a:br>
                        <a:rPr lang="en-GB" sz="1600" u="none" strike="noStrike" cap="none"/>
                      </a:br>
                      <a:r>
                        <a:rPr lang="en-GB" sz="1600" u="none" strike="noStrike" cap="none"/>
                        <a:t>measures</a:t>
                      </a:r>
                    </a:p>
                  </a:txBody>
                  <a:tcPr marL="52875" marR="52875" marT="0" marB="0"/>
                </a:tc>
              </a:tr>
              <a:tr h="1206050">
                <a:tc>
                  <a:txBody>
                    <a:bodyPr/>
                    <a:lstStyle/>
                    <a:p>
                      <a:pPr marL="0" marR="0" lvl="0" indent="0" algn="l" rtl="0">
                        <a:lnSpc>
                          <a:spcPct val="107000"/>
                        </a:lnSpc>
                        <a:spcBef>
                          <a:spcPts val="0"/>
                        </a:spcBef>
                        <a:spcAft>
                          <a:spcPts val="0"/>
                        </a:spcAft>
                        <a:buSzPct val="25000"/>
                        <a:buNone/>
                      </a:pPr>
                      <a:r>
                        <a:rPr lang="en-GB" sz="1600" u="none" strike="noStrike" cap="none"/>
                        <a:t>Cooper, Arnold, and Boyd (2001)</a:t>
                      </a:r>
                    </a:p>
                    <a:p>
                      <a:pPr marL="0" marR="0" lvl="0" indent="0" algn="l" rtl="0">
                        <a:lnSpc>
                          <a:spcPct val="107000"/>
                        </a:lnSpc>
                        <a:spcBef>
                          <a:spcPts val="0"/>
                        </a:spcBef>
                        <a:spcAft>
                          <a:spcPts val="0"/>
                        </a:spcAft>
                        <a:buSzPct val="25000"/>
                        <a:buNone/>
                      </a:pPr>
                      <a:r>
                        <a:rPr lang="en-GB" sz="1600" u="none" strike="noStrike" cap="none"/>
                        <a:t> </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N= 342, 216 NG, 64 matched with SEBD, 62 matched without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Matched on age (4-10-year-olds), gender, educational attainment and level of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 BP</a:t>
                      </a:r>
                    </a:p>
                    <a:p>
                      <a:pPr marL="0" marR="0" lvl="0" indent="0" algn="l" rtl="0">
                        <a:lnSpc>
                          <a:spcPct val="107000"/>
                        </a:lnSpc>
                        <a:spcBef>
                          <a:spcPts val="0"/>
                        </a:spcBef>
                        <a:spcAft>
                          <a:spcPts val="0"/>
                        </a:spcAft>
                        <a:buSzPct val="25000"/>
                        <a:buNone/>
                      </a:pPr>
                      <a:r>
                        <a:rPr lang="en-GB" sz="1600" u="none" strike="noStrike" cap="none"/>
                        <a:t>- SDQ (teacher)</a:t>
                      </a:r>
                    </a:p>
                    <a:p>
                      <a:pPr marL="0" marR="0" lvl="0" indent="0" algn="l" rtl="0">
                        <a:lnSpc>
                          <a:spcPct val="107000"/>
                        </a:lnSpc>
                        <a:spcBef>
                          <a:spcPts val="0"/>
                        </a:spcBef>
                        <a:spcAft>
                          <a:spcPts val="0"/>
                        </a:spcAft>
                        <a:buSzPct val="25000"/>
                        <a:buNone/>
                      </a:pPr>
                      <a:r>
                        <a:rPr lang="en-GB" sz="1600" u="none" strike="noStrike" cap="none"/>
                        <a:t>- Teacher rated educational progress (TREP)</a:t>
                      </a:r>
                    </a:p>
                  </a:txBody>
                  <a:tcPr marL="52875" marR="52875" marT="0" marB="0"/>
                </a:tc>
              </a:tr>
              <a:tr h="964850">
                <a:tc>
                  <a:txBody>
                    <a:bodyPr/>
                    <a:lstStyle/>
                    <a:p>
                      <a:pPr marL="0" marR="0" lvl="0" indent="0" algn="l" rtl="0">
                        <a:lnSpc>
                          <a:spcPct val="107000"/>
                        </a:lnSpc>
                        <a:spcBef>
                          <a:spcPts val="0"/>
                        </a:spcBef>
                        <a:spcAft>
                          <a:spcPts val="0"/>
                        </a:spcAft>
                        <a:buSzPct val="25000"/>
                        <a:buNone/>
                      </a:pPr>
                      <a:r>
                        <a:rPr lang="en-GB" sz="1600" u="none" strike="noStrike" cap="none"/>
                        <a:t>Cooper and Whitebread (2007)</a:t>
                      </a:r>
                    </a:p>
                    <a:p>
                      <a:pPr marL="0" marR="0" lvl="0" indent="0" algn="l" rtl="0">
                        <a:lnSpc>
                          <a:spcPct val="107000"/>
                        </a:lnSpc>
                        <a:spcBef>
                          <a:spcPts val="0"/>
                        </a:spcBef>
                        <a:spcAft>
                          <a:spcPts val="0"/>
                        </a:spcAft>
                        <a:buSzPct val="25000"/>
                        <a:buNone/>
                      </a:pPr>
                      <a:r>
                        <a:rPr lang="en-GB" sz="1600" u="none" strike="noStrike" cap="none"/>
                        <a:t> </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N=543, 359 NG, 95 matched with SEBD, 89 matched without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Matched on age (4-14-year-olds), gender, educational attainment and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 BP</a:t>
                      </a:r>
                    </a:p>
                    <a:p>
                      <a:pPr marL="0" marR="0" lvl="0" indent="0" algn="l" rtl="0">
                        <a:lnSpc>
                          <a:spcPct val="107000"/>
                        </a:lnSpc>
                        <a:spcBef>
                          <a:spcPts val="0"/>
                        </a:spcBef>
                        <a:spcAft>
                          <a:spcPts val="0"/>
                        </a:spcAft>
                        <a:buSzPct val="25000"/>
                        <a:buNone/>
                      </a:pPr>
                      <a:r>
                        <a:rPr lang="en-GB" sz="1600" u="none" strike="noStrike" cap="none"/>
                        <a:t>- SDQ (teacher)</a:t>
                      </a:r>
                    </a:p>
                    <a:p>
                      <a:pPr marL="0" marR="0" lvl="0" indent="0" algn="l" rtl="0">
                        <a:lnSpc>
                          <a:spcPct val="107000"/>
                        </a:lnSpc>
                        <a:spcBef>
                          <a:spcPts val="0"/>
                        </a:spcBef>
                        <a:spcAft>
                          <a:spcPts val="0"/>
                        </a:spcAft>
                        <a:buSzPct val="25000"/>
                        <a:buNone/>
                      </a:pPr>
                      <a:r>
                        <a:rPr lang="en-GB" sz="1600" u="none" strike="noStrike" cap="none"/>
                        <a:t> </a:t>
                      </a:r>
                    </a:p>
                  </a:txBody>
                  <a:tcPr marL="52875" marR="52875" marT="0" marB="0"/>
                </a:tc>
              </a:tr>
              <a:tr h="1518950">
                <a:tc>
                  <a:txBody>
                    <a:bodyPr/>
                    <a:lstStyle/>
                    <a:p>
                      <a:pPr marL="0" marR="0" lvl="0" indent="0" algn="l" rtl="0">
                        <a:lnSpc>
                          <a:spcPct val="107000"/>
                        </a:lnSpc>
                        <a:spcBef>
                          <a:spcPts val="0"/>
                        </a:spcBef>
                        <a:spcAft>
                          <a:spcPts val="0"/>
                        </a:spcAft>
                        <a:buSzPct val="25000"/>
                        <a:buNone/>
                      </a:pPr>
                      <a:r>
                        <a:rPr lang="en-GB" sz="1600" u="none" strike="noStrike" cap="none"/>
                        <a:t>Reynolds, MacKay, and Kearney (2009)</a:t>
                      </a:r>
                    </a:p>
                    <a:p>
                      <a:pPr marL="0" marR="0" lvl="0" indent="0" algn="l" rtl="0">
                        <a:lnSpc>
                          <a:spcPct val="107000"/>
                        </a:lnSpc>
                        <a:spcBef>
                          <a:spcPts val="0"/>
                        </a:spcBef>
                        <a:spcAft>
                          <a:spcPts val="0"/>
                        </a:spcAft>
                        <a:buSzPct val="25000"/>
                        <a:buNone/>
                      </a:pPr>
                      <a:r>
                        <a:rPr lang="en-GB" sz="1600" u="none" strike="noStrike" cap="none"/>
                        <a:t> </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N=221, 117 NG, 104 matched with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Schools matched on socio-economic status, number of pupils on roll, and level of need.  Children matched by BP</a:t>
                      </a:r>
                      <a:br>
                        <a:rPr lang="en-GB" sz="1600" u="none" strike="noStrike" cap="none"/>
                      </a:br>
                      <a:r>
                        <a:rPr lang="en-GB" sz="1600" u="none" strike="noStrike" cap="none"/>
                        <a:t>(5-7-year-olds)</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 BP</a:t>
                      </a:r>
                    </a:p>
                    <a:p>
                      <a:pPr marL="0" marR="0" lvl="0" indent="0" algn="l" rtl="0">
                        <a:lnSpc>
                          <a:spcPct val="107000"/>
                        </a:lnSpc>
                        <a:spcBef>
                          <a:spcPts val="0"/>
                        </a:spcBef>
                        <a:spcAft>
                          <a:spcPts val="0"/>
                        </a:spcAft>
                        <a:buSzPct val="25000"/>
                        <a:buNone/>
                      </a:pPr>
                      <a:r>
                        <a:rPr lang="en-GB" sz="1600" u="none" strike="noStrike" cap="none"/>
                        <a:t>- SDQ (teacher)</a:t>
                      </a:r>
                    </a:p>
                    <a:p>
                      <a:pPr marL="0" marR="0" lvl="0" indent="0" algn="l" rtl="0">
                        <a:lnSpc>
                          <a:spcPct val="107000"/>
                        </a:lnSpc>
                        <a:spcBef>
                          <a:spcPts val="0"/>
                        </a:spcBef>
                        <a:spcAft>
                          <a:spcPts val="0"/>
                        </a:spcAft>
                        <a:buSzPct val="25000"/>
                        <a:buNone/>
                      </a:pPr>
                      <a:r>
                        <a:rPr lang="en-GB" sz="1600" u="none" strike="noStrike" cap="none"/>
                        <a:t>- Baseline assessment for early literacy</a:t>
                      </a:r>
                    </a:p>
                    <a:p>
                      <a:pPr marL="0" marR="0" lvl="0" indent="0" algn="l" rtl="0">
                        <a:lnSpc>
                          <a:spcPct val="107000"/>
                        </a:lnSpc>
                        <a:spcBef>
                          <a:spcPts val="0"/>
                        </a:spcBef>
                        <a:spcAft>
                          <a:spcPts val="0"/>
                        </a:spcAft>
                        <a:buSzPct val="25000"/>
                        <a:buNone/>
                      </a:pPr>
                      <a:r>
                        <a:rPr lang="en-GB" sz="1600" u="none" strike="noStrike" cap="none"/>
                        <a:t>- BIOS</a:t>
                      </a:r>
                    </a:p>
                  </a:txBody>
                  <a:tcPr marL="52875" marR="52875" marT="0" marB="0"/>
                </a:tc>
              </a:tr>
              <a:tr h="949350">
                <a:tc>
                  <a:txBody>
                    <a:bodyPr/>
                    <a:lstStyle/>
                    <a:p>
                      <a:pPr marL="0" marR="0" lvl="0" indent="0" algn="l" rtl="0">
                        <a:lnSpc>
                          <a:spcPct val="107000"/>
                        </a:lnSpc>
                        <a:spcBef>
                          <a:spcPts val="0"/>
                        </a:spcBef>
                        <a:spcAft>
                          <a:spcPts val="0"/>
                        </a:spcAft>
                        <a:buSzPct val="25000"/>
                        <a:buNone/>
                      </a:pPr>
                      <a:r>
                        <a:rPr lang="en-GB" sz="1600" u="none" strike="noStrike" cap="none"/>
                        <a:t>Scott and Lee (2009)</a:t>
                      </a:r>
                    </a:p>
                    <a:p>
                      <a:pPr marL="0" marR="0" lvl="0" indent="0" algn="l" rtl="0">
                        <a:lnSpc>
                          <a:spcPct val="107000"/>
                        </a:lnSpc>
                        <a:spcBef>
                          <a:spcPts val="0"/>
                        </a:spcBef>
                        <a:spcAft>
                          <a:spcPts val="0"/>
                        </a:spcAft>
                        <a:buSzPct val="25000"/>
                        <a:buNone/>
                      </a:pPr>
                      <a:r>
                        <a:rPr lang="en-GB" sz="1600" u="none" strike="noStrike" cap="none"/>
                        <a:t> </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N=50, 25 NG, 25 matched with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Matched on age, gender, educational attainment </a:t>
                      </a:r>
                      <a:br>
                        <a:rPr lang="en-GB" sz="1600" u="none" strike="noStrike" cap="none"/>
                      </a:br>
                      <a:r>
                        <a:rPr lang="en-GB" sz="1600" u="none" strike="noStrike" cap="none"/>
                        <a:t>(4-10-year-olds)</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 BP</a:t>
                      </a:r>
                    </a:p>
                    <a:p>
                      <a:pPr marL="0" marR="0" lvl="0" indent="0" algn="l" rtl="0">
                        <a:lnSpc>
                          <a:spcPct val="107000"/>
                        </a:lnSpc>
                        <a:spcBef>
                          <a:spcPts val="0"/>
                        </a:spcBef>
                        <a:spcAft>
                          <a:spcPts val="0"/>
                        </a:spcAft>
                        <a:buSzPct val="25000"/>
                        <a:buNone/>
                      </a:pPr>
                      <a:r>
                        <a:rPr lang="en-GB" sz="1600" u="none" strike="noStrike" cap="none"/>
                        <a:t>- Literacy measures</a:t>
                      </a:r>
                      <a:br>
                        <a:rPr lang="en-GB" sz="1600" u="none" strike="noStrike" cap="none"/>
                      </a:br>
                      <a:r>
                        <a:rPr lang="en-GB" sz="1600" u="none" strike="noStrike" cap="none"/>
                        <a:t>- Numeracy measures</a:t>
                      </a:r>
                    </a:p>
                  </a:txBody>
                  <a:tcPr marL="52875" marR="52875" marT="0" marB="0"/>
                </a:tc>
              </a:tr>
              <a:tr h="1139225">
                <a:tc>
                  <a:txBody>
                    <a:bodyPr/>
                    <a:lstStyle/>
                    <a:p>
                      <a:pPr marL="0" marR="0" lvl="0" indent="0" algn="l" rtl="0">
                        <a:lnSpc>
                          <a:spcPct val="107000"/>
                        </a:lnSpc>
                        <a:spcBef>
                          <a:spcPts val="0"/>
                        </a:spcBef>
                        <a:spcAft>
                          <a:spcPts val="0"/>
                        </a:spcAft>
                        <a:buSzPct val="25000"/>
                        <a:buNone/>
                      </a:pPr>
                      <a:r>
                        <a:rPr lang="en-GB" sz="1600" u="none" strike="noStrike" cap="none"/>
                        <a:t>Seth-Smith et al. (2010) </a:t>
                      </a:r>
                    </a:p>
                    <a:p>
                      <a:pPr marL="0" marR="0" lvl="0" indent="0" algn="l" rtl="0">
                        <a:lnSpc>
                          <a:spcPct val="107000"/>
                        </a:lnSpc>
                        <a:spcBef>
                          <a:spcPts val="0"/>
                        </a:spcBef>
                        <a:spcAft>
                          <a:spcPts val="0"/>
                        </a:spcAft>
                        <a:buSzPct val="25000"/>
                        <a:buNone/>
                      </a:pPr>
                      <a:r>
                        <a:rPr lang="en-GB" sz="1600" u="none" strike="noStrike" cap="none"/>
                        <a:t> </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N=83, 44 NG, 39 matched with SEBD</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Matched on gender and ethnicity</a:t>
                      </a:r>
                      <a:br>
                        <a:rPr lang="en-GB" sz="1600" u="none" strike="noStrike" cap="none"/>
                      </a:br>
                      <a:r>
                        <a:rPr lang="en-GB" sz="1600" u="none" strike="noStrike" cap="none"/>
                        <a:t>(4-8-year-olds)</a:t>
                      </a:r>
                    </a:p>
                  </a:txBody>
                  <a:tcPr marL="52875" marR="52875" marT="0" marB="0"/>
                </a:tc>
                <a:tc>
                  <a:txBody>
                    <a:bodyPr/>
                    <a:lstStyle/>
                    <a:p>
                      <a:pPr marL="0" marR="0" lvl="0" indent="0" algn="l" rtl="0">
                        <a:lnSpc>
                          <a:spcPct val="107000"/>
                        </a:lnSpc>
                        <a:spcBef>
                          <a:spcPts val="0"/>
                        </a:spcBef>
                        <a:spcAft>
                          <a:spcPts val="0"/>
                        </a:spcAft>
                        <a:buSzPct val="25000"/>
                        <a:buNone/>
                      </a:pPr>
                      <a:r>
                        <a:rPr lang="en-GB" sz="1600" u="none" strike="noStrike" cap="none"/>
                        <a:t>- BP</a:t>
                      </a:r>
                    </a:p>
                    <a:p>
                      <a:pPr marL="0" marR="0" lvl="0" indent="0" algn="l" rtl="0">
                        <a:lnSpc>
                          <a:spcPct val="107000"/>
                        </a:lnSpc>
                        <a:spcBef>
                          <a:spcPts val="0"/>
                        </a:spcBef>
                        <a:spcAft>
                          <a:spcPts val="0"/>
                        </a:spcAft>
                        <a:buSzPct val="25000"/>
                        <a:buNone/>
                      </a:pPr>
                      <a:r>
                        <a:rPr lang="en-GB" sz="1600" u="none" strike="noStrike" cap="none"/>
                        <a:t>- SDQ (teacher)</a:t>
                      </a:r>
                    </a:p>
                    <a:p>
                      <a:pPr marL="0" marR="0" lvl="0" indent="0" algn="l" rtl="0">
                        <a:lnSpc>
                          <a:spcPct val="107000"/>
                        </a:lnSpc>
                        <a:spcBef>
                          <a:spcPts val="0"/>
                        </a:spcBef>
                        <a:spcAft>
                          <a:spcPts val="0"/>
                        </a:spcAft>
                        <a:buSzPct val="25000"/>
                        <a:buNone/>
                      </a:pPr>
                      <a:r>
                        <a:rPr lang="en-GB" sz="1600" u="none" strike="noStrike" cap="none"/>
                        <a:t>- Formal assessments of academic attainment</a:t>
                      </a:r>
                    </a:p>
                  </a:txBody>
                  <a:tcPr marL="52875" marR="52875" marT="0" marB="0"/>
                </a:tc>
              </a:tr>
            </a:tbl>
          </a:graphicData>
        </a:graphic>
      </p:graphicFrame>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pic>
        <p:nvPicPr>
          <p:cNvPr id="274" name="Shape 274"/>
          <p:cNvPicPr preferRelativeResize="0"/>
          <p:nvPr/>
        </p:nvPicPr>
        <p:blipFill rotWithShape="1">
          <a:blip r:embed="rId3">
            <a:alphaModFix/>
          </a:blip>
          <a:srcRect b="84167"/>
          <a:stretch/>
        </p:blipFill>
        <p:spPr>
          <a:xfrm>
            <a:off x="0" y="0"/>
            <a:ext cx="9144000" cy="1085850"/>
          </a:xfrm>
          <a:prstGeom prst="rect">
            <a:avLst/>
          </a:prstGeom>
          <a:noFill/>
          <a:ln>
            <a:noFill/>
          </a:ln>
        </p:spPr>
      </p:pic>
      <p:sp>
        <p:nvSpPr>
          <p:cNvPr id="275" name="Shape 275"/>
          <p:cNvSpPr txBox="1"/>
          <p:nvPr/>
        </p:nvSpPr>
        <p:spPr>
          <a:xfrm>
            <a:off x="90971" y="2324725"/>
            <a:ext cx="9053028" cy="34778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If [Context]…</a:t>
            </a:r>
          </a:p>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Because …. [Mechanisms]</a:t>
            </a:r>
          </a:p>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Then … [Outcomes]</a:t>
            </a:r>
          </a:p>
          <a:p>
            <a:pPr marL="0" marR="0" lvl="0" indent="0" algn="ctr" rtl="0">
              <a:spcBef>
                <a:spcPts val="0"/>
              </a:spcBef>
              <a:buSzPct val="25000"/>
              <a:buNone/>
            </a:pPr>
            <a:r>
              <a:rPr lang="en-GB" sz="4400" b="0" i="0" u="none" strike="noStrike" cap="none">
                <a:solidFill>
                  <a:srgbClr val="6EB333"/>
                </a:solidFill>
                <a:latin typeface="Calibri"/>
                <a:ea typeface="Calibri"/>
                <a:cs typeface="Calibri"/>
                <a:sym typeface="Calibri"/>
              </a:rPr>
              <a:t>But [Limitations]</a:t>
            </a:r>
          </a:p>
          <a:p>
            <a:pPr marL="0" marR="0" lvl="0" indent="0" algn="ctr" rtl="0">
              <a:spcBef>
                <a:spcPts val="0"/>
              </a:spcBef>
              <a:buNone/>
            </a:pPr>
            <a:endParaRPr sz="4400" b="0" i="0" u="none" strike="noStrike" cap="none">
              <a:solidFill>
                <a:srgbClr val="6EB333"/>
              </a:solidFill>
              <a:latin typeface="Calibri"/>
              <a:ea typeface="Calibri"/>
              <a:cs typeface="Calibri"/>
              <a:sym typeface="Calibri"/>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pic>
        <p:nvPicPr>
          <p:cNvPr id="281" name="Shape 281"/>
          <p:cNvPicPr preferRelativeResize="0"/>
          <p:nvPr/>
        </p:nvPicPr>
        <p:blipFill rotWithShape="1">
          <a:blip r:embed="rId3">
            <a:alphaModFix/>
          </a:blip>
          <a:srcRect b="83056"/>
          <a:stretch/>
        </p:blipFill>
        <p:spPr>
          <a:xfrm>
            <a:off x="0" y="-18338"/>
            <a:ext cx="9144000" cy="1162049"/>
          </a:xfrm>
          <a:prstGeom prst="rect">
            <a:avLst/>
          </a:prstGeom>
          <a:noFill/>
          <a:ln>
            <a:noFill/>
          </a:ln>
        </p:spPr>
      </p:pic>
      <p:sp>
        <p:nvSpPr>
          <p:cNvPr id="282" name="Shape 282"/>
          <p:cNvSpPr txBox="1"/>
          <p:nvPr/>
        </p:nvSpPr>
        <p:spPr>
          <a:xfrm>
            <a:off x="-783904" y="1275959"/>
            <a:ext cx="8658420" cy="175432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0" i="0" u="none" strike="noStrike" cap="none">
                <a:solidFill>
                  <a:schemeClr val="dk1"/>
                </a:solidFill>
                <a:latin typeface="Calibri"/>
                <a:ea typeface="Calibri"/>
                <a:cs typeface="Calibri"/>
                <a:sym typeface="Calibri"/>
              </a:rPr>
              <a:t>My nurture group program theory:</a:t>
            </a:r>
          </a:p>
          <a:p>
            <a:pPr marL="0" marR="0" lvl="0" indent="0" algn="ctr" rtl="0">
              <a:spcBef>
                <a:spcPts val="0"/>
              </a:spcBef>
              <a:buNone/>
            </a:pPr>
            <a:endParaRPr sz="3600" b="0" i="0" u="none" strike="noStrike" cap="none">
              <a:solidFill>
                <a:srgbClr val="000000"/>
              </a:solidFill>
              <a:latin typeface="Calibri"/>
              <a:ea typeface="Calibri"/>
              <a:cs typeface="Calibri"/>
              <a:sym typeface="Calibri"/>
            </a:endParaRPr>
          </a:p>
          <a:p>
            <a:pPr marL="0" marR="0" lvl="0" indent="0" algn="ctr" rtl="0">
              <a:spcBef>
                <a:spcPts val="0"/>
              </a:spcBef>
              <a:buNone/>
            </a:pPr>
            <a:endParaRPr sz="3600" b="1" i="0" u="none" strike="noStrike" cap="none">
              <a:solidFill>
                <a:srgbClr val="000000"/>
              </a:solidFill>
              <a:latin typeface="Arial"/>
              <a:ea typeface="Arial"/>
              <a:cs typeface="Arial"/>
              <a:sym typeface="Arial"/>
            </a:endParaRPr>
          </a:p>
        </p:txBody>
      </p:sp>
      <p:sp>
        <p:nvSpPr>
          <p:cNvPr id="283" name="Shape 283"/>
          <p:cNvSpPr/>
          <p:nvPr/>
        </p:nvSpPr>
        <p:spPr>
          <a:xfrm>
            <a:off x="744833" y="2209146"/>
            <a:ext cx="8014155" cy="353943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1" i="0" u="none" strike="noStrike" cap="none">
                <a:solidFill>
                  <a:schemeClr val="dk1"/>
                </a:solidFill>
                <a:latin typeface="Calibri"/>
                <a:ea typeface="Calibri"/>
                <a:cs typeface="Calibri"/>
                <a:sym typeface="Calibri"/>
              </a:rPr>
              <a:t>If</a:t>
            </a:r>
            <a:r>
              <a:rPr lang="en-GB" sz="3200" b="0" i="0" u="none" strike="noStrike" cap="none">
                <a:solidFill>
                  <a:schemeClr val="dk1"/>
                </a:solidFill>
                <a:latin typeface="Calibri"/>
                <a:ea typeface="Calibri"/>
                <a:cs typeface="Calibri"/>
                <a:sym typeface="Calibri"/>
              </a:rPr>
              <a:t> [Context] (</a:t>
            </a:r>
            <a:r>
              <a:rPr lang="en-GB" sz="3200" b="0" i="1" u="none" strike="noStrike" cap="none">
                <a:solidFill>
                  <a:schemeClr val="dk1"/>
                </a:solidFill>
                <a:latin typeface="Calibri"/>
                <a:ea typeface="Calibri"/>
                <a:cs typeface="Calibri"/>
                <a:sym typeface="Calibri"/>
              </a:rPr>
              <a:t>child, teacher, school, nurture group, frequency</a:t>
            </a:r>
            <a:r>
              <a:rPr lang="en-GB" sz="3200" b="0" i="0" u="none" strike="noStrike" cap="none">
                <a:solidFill>
                  <a:schemeClr val="dk1"/>
                </a:solidFill>
                <a:latin typeface="Calibri"/>
                <a:ea typeface="Calibri"/>
                <a:cs typeface="Calibri"/>
                <a:sym typeface="Calibri"/>
              </a:rPr>
              <a:t>) … </a:t>
            </a:r>
            <a:br>
              <a:rPr lang="en-GB" sz="3200" b="0" i="0" u="none" strike="noStrike" cap="none">
                <a:solidFill>
                  <a:schemeClr val="dk1"/>
                </a:solidFill>
                <a:latin typeface="Calibri"/>
                <a:ea typeface="Calibri"/>
                <a:cs typeface="Calibri"/>
                <a:sym typeface="Calibri"/>
              </a:rPr>
            </a:br>
            <a:r>
              <a:rPr lang="en-GB" sz="3200" b="1" i="0" u="none" strike="noStrike" cap="none">
                <a:solidFill>
                  <a:schemeClr val="dk1"/>
                </a:solidFill>
                <a:latin typeface="Calibri"/>
                <a:ea typeface="Calibri"/>
                <a:cs typeface="Calibri"/>
                <a:sym typeface="Calibri"/>
              </a:rPr>
              <a:t>Because</a:t>
            </a:r>
            <a:r>
              <a:rPr lang="en-GB" sz="3200" b="0" i="0" u="none" strike="noStrike" cap="none">
                <a:solidFill>
                  <a:schemeClr val="dk1"/>
                </a:solidFill>
                <a:latin typeface="Calibri"/>
                <a:ea typeface="Calibri"/>
                <a:cs typeface="Calibri"/>
                <a:sym typeface="Calibri"/>
              </a:rPr>
              <a:t> [Mechanisms] (</a:t>
            </a:r>
            <a:r>
              <a:rPr lang="en-GB" sz="3200" b="0" i="1" u="none" strike="noStrike" cap="none">
                <a:solidFill>
                  <a:schemeClr val="dk1"/>
                </a:solidFill>
                <a:latin typeface="Calibri"/>
                <a:ea typeface="Calibri"/>
                <a:cs typeface="Calibri"/>
                <a:sym typeface="Calibri"/>
              </a:rPr>
              <a:t>affective bonds, modelling, coping skills, parental involvement, goal setting etc</a:t>
            </a:r>
            <a:r>
              <a:rPr lang="en-GB" sz="3200" b="0" i="0" u="none" strike="noStrike" cap="none">
                <a:solidFill>
                  <a:schemeClr val="dk1"/>
                </a:solidFill>
                <a:latin typeface="Calibri"/>
                <a:ea typeface="Calibri"/>
                <a:cs typeface="Calibri"/>
                <a:sym typeface="Calibri"/>
              </a:rPr>
              <a:t>.) …</a:t>
            </a:r>
            <a:br>
              <a:rPr lang="en-GB" sz="3200" b="0" i="0" u="none" strike="noStrike" cap="none">
                <a:solidFill>
                  <a:schemeClr val="dk1"/>
                </a:solidFill>
                <a:latin typeface="Calibri"/>
                <a:ea typeface="Calibri"/>
                <a:cs typeface="Calibri"/>
                <a:sym typeface="Calibri"/>
              </a:rPr>
            </a:br>
            <a:r>
              <a:rPr lang="en-GB" sz="3200" b="1" i="0" u="none" strike="noStrike" cap="none">
                <a:solidFill>
                  <a:schemeClr val="dk1"/>
                </a:solidFill>
                <a:latin typeface="Calibri"/>
                <a:ea typeface="Calibri"/>
                <a:cs typeface="Calibri"/>
                <a:sym typeface="Calibri"/>
              </a:rPr>
              <a:t>Then</a:t>
            </a:r>
            <a:r>
              <a:rPr lang="en-GB" sz="3200" b="0" i="0" u="none" strike="noStrike" cap="none">
                <a:solidFill>
                  <a:schemeClr val="dk1"/>
                </a:solidFill>
                <a:latin typeface="Calibri"/>
                <a:ea typeface="Calibri"/>
                <a:cs typeface="Calibri"/>
                <a:sym typeface="Calibri"/>
              </a:rPr>
              <a:t> [Outcome] (</a:t>
            </a:r>
            <a:r>
              <a:rPr lang="en-GB" sz="3200" b="0" i="1" u="none" strike="noStrike" cap="none">
                <a:solidFill>
                  <a:schemeClr val="dk1"/>
                </a:solidFill>
                <a:latin typeface="Calibri"/>
                <a:ea typeface="Calibri"/>
                <a:cs typeface="Calibri"/>
                <a:sym typeface="Calibri"/>
              </a:rPr>
              <a:t>improved behaviour, academic achievement, attendance</a:t>
            </a:r>
            <a:r>
              <a:rPr lang="en-GB" sz="3200" b="0" i="0" u="none" strike="noStrike" cap="none">
                <a:solidFill>
                  <a:schemeClr val="dk1"/>
                </a:solidFill>
                <a:latin typeface="Calibri"/>
                <a:ea typeface="Calibri"/>
                <a:cs typeface="Calibri"/>
                <a:sym typeface="Calibri"/>
              </a:rPr>
              <a: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pic>
        <p:nvPicPr>
          <p:cNvPr id="289" name="Shape 289"/>
          <p:cNvPicPr preferRelativeResize="0"/>
          <p:nvPr/>
        </p:nvPicPr>
        <p:blipFill rotWithShape="1">
          <a:blip r:embed="rId3">
            <a:alphaModFix/>
          </a:blip>
          <a:srcRect b="83056"/>
          <a:stretch/>
        </p:blipFill>
        <p:spPr>
          <a:xfrm>
            <a:off x="0" y="0"/>
            <a:ext cx="9144000" cy="1162049"/>
          </a:xfrm>
          <a:prstGeom prst="rect">
            <a:avLst/>
          </a:prstGeom>
          <a:noFill/>
          <a:ln>
            <a:noFill/>
          </a:ln>
        </p:spPr>
      </p:pic>
      <p:sp>
        <p:nvSpPr>
          <p:cNvPr id="290" name="Shape 290"/>
          <p:cNvSpPr txBox="1"/>
          <p:nvPr/>
        </p:nvSpPr>
        <p:spPr>
          <a:xfrm>
            <a:off x="-2239346" y="431735"/>
            <a:ext cx="8173615" cy="230832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1" i="0" u="none" strike="noStrike" cap="none">
                <a:solidFill>
                  <a:schemeClr val="dk1"/>
                </a:solidFill>
                <a:latin typeface="Calibri"/>
                <a:ea typeface="Calibri"/>
                <a:cs typeface="Calibri"/>
                <a:sym typeface="Calibri"/>
              </a:rPr>
              <a:t>Goals for today:</a:t>
            </a:r>
            <a:br>
              <a:rPr lang="en-GB" sz="3600" b="1" i="0" u="none" strike="noStrike" cap="none">
                <a:solidFill>
                  <a:schemeClr val="dk1"/>
                </a:solidFill>
                <a:latin typeface="Calibri"/>
                <a:ea typeface="Calibri"/>
                <a:cs typeface="Calibri"/>
                <a:sym typeface="Calibri"/>
              </a:rPr>
            </a:br>
            <a:endParaRPr lang="en-GB" sz="3600" b="1"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0" i="0" u="none" strike="noStrike" cap="none">
              <a:solidFill>
                <a:schemeClr val="dk1"/>
              </a:solidFill>
              <a:latin typeface="Calibri"/>
              <a:ea typeface="Calibri"/>
              <a:cs typeface="Calibri"/>
              <a:sym typeface="Calibri"/>
            </a:endParaRPr>
          </a:p>
          <a:p>
            <a:pPr marL="0" marR="0" lvl="0" indent="0" algn="ctr" rtl="0">
              <a:spcBef>
                <a:spcPts val="0"/>
              </a:spcBef>
              <a:buNone/>
            </a:pPr>
            <a:endParaRPr sz="3600" b="1" i="0" u="none" strike="noStrike" cap="none">
              <a:solidFill>
                <a:schemeClr val="dk1"/>
              </a:solidFill>
              <a:latin typeface="Arial"/>
              <a:ea typeface="Arial"/>
              <a:cs typeface="Arial"/>
              <a:sym typeface="Arial"/>
            </a:endParaRPr>
          </a:p>
        </p:txBody>
      </p:sp>
      <p:sp>
        <p:nvSpPr>
          <p:cNvPr id="291" name="Shape 291"/>
          <p:cNvSpPr/>
          <p:nvPr/>
        </p:nvSpPr>
        <p:spPr>
          <a:xfrm>
            <a:off x="803866" y="1604898"/>
            <a:ext cx="7654332" cy="3539430"/>
          </a:xfrm>
          <a:prstGeom prst="rect">
            <a:avLst/>
          </a:prstGeom>
          <a:noFill/>
          <a:ln>
            <a:noFill/>
          </a:ln>
        </p:spPr>
        <p:txBody>
          <a:bodyPr lIns="91425" tIns="45700" rIns="91425" bIns="45700" anchor="t" anchorCtr="0">
            <a:noAutofit/>
          </a:bodyPr>
          <a:lstStyle/>
          <a:p>
            <a:pPr marL="742950" marR="0" lvl="0" indent="-742950" algn="ctr" rtl="0">
              <a:spcBef>
                <a:spcPts val="0"/>
              </a:spcBef>
              <a:buClr>
                <a:schemeClr val="dk1"/>
              </a:buClr>
              <a:buSzPct val="100000"/>
              <a:buFont typeface="Calibri"/>
              <a:buAutoNum type="arabicPeriod"/>
            </a:pPr>
            <a:r>
              <a:rPr lang="en-GB" sz="3200" b="0" i="0" u="none" strike="noStrike" cap="none">
                <a:solidFill>
                  <a:schemeClr val="dk1"/>
                </a:solidFill>
                <a:latin typeface="Calibri"/>
                <a:ea typeface="Calibri"/>
                <a:cs typeface="Calibri"/>
                <a:sym typeface="Calibri"/>
              </a:rPr>
              <a:t>Highlight the outcome and feedback measures already in place in your NG</a:t>
            </a:r>
            <a:br>
              <a:rPr lang="en-GB" sz="3200" b="0" i="0" u="none" strike="noStrike" cap="none">
                <a:solidFill>
                  <a:schemeClr val="dk1"/>
                </a:solidFill>
                <a:latin typeface="Calibri"/>
                <a:ea typeface="Calibri"/>
                <a:cs typeface="Calibri"/>
                <a:sym typeface="Calibri"/>
              </a:rPr>
            </a:br>
            <a:endParaRPr lang="en-GB" sz="3200" b="0" i="0" u="none" strike="noStrike" cap="none">
              <a:solidFill>
                <a:schemeClr val="dk1"/>
              </a:solidFill>
              <a:latin typeface="Calibri"/>
              <a:ea typeface="Calibri"/>
              <a:cs typeface="Calibri"/>
              <a:sym typeface="Calibri"/>
            </a:endParaRPr>
          </a:p>
          <a:p>
            <a:pPr marL="742950" marR="0" lvl="0" indent="-742950" algn="ctr" rtl="0">
              <a:spcBef>
                <a:spcPts val="0"/>
              </a:spcBef>
              <a:buClr>
                <a:schemeClr val="dk1"/>
              </a:buClr>
              <a:buSzPct val="100000"/>
              <a:buFont typeface="Calibri"/>
              <a:buAutoNum type="arabicPeriod"/>
            </a:pPr>
            <a:r>
              <a:rPr lang="en-GB" sz="3200" b="0" i="0" u="none" strike="noStrike" cap="none">
                <a:solidFill>
                  <a:schemeClr val="dk1"/>
                </a:solidFill>
                <a:latin typeface="Calibri"/>
                <a:ea typeface="Calibri"/>
                <a:cs typeface="Calibri"/>
                <a:sym typeface="Calibri"/>
              </a:rPr>
              <a:t>Identify the mechanisms that help create positive outcomes</a:t>
            </a:r>
            <a:br>
              <a:rPr lang="en-GB" sz="3200" b="0" i="0" u="none" strike="noStrike" cap="none">
                <a:solidFill>
                  <a:schemeClr val="dk1"/>
                </a:solidFill>
                <a:latin typeface="Calibri"/>
                <a:ea typeface="Calibri"/>
                <a:cs typeface="Calibri"/>
                <a:sym typeface="Calibri"/>
              </a:rPr>
            </a:br>
            <a:endParaRPr lang="en-GB" sz="3200" b="0" i="0" u="none" strike="noStrike" cap="none">
              <a:solidFill>
                <a:schemeClr val="dk1"/>
              </a:solidFill>
              <a:latin typeface="Calibri"/>
              <a:ea typeface="Calibri"/>
              <a:cs typeface="Calibri"/>
              <a:sym typeface="Calibri"/>
            </a:endParaRPr>
          </a:p>
          <a:p>
            <a:pPr marL="742950" marR="0" lvl="0" indent="-742950" algn="ctr" rtl="0">
              <a:spcBef>
                <a:spcPts val="0"/>
              </a:spcBef>
              <a:buClr>
                <a:schemeClr val="dk1"/>
              </a:buClr>
              <a:buSzPct val="100000"/>
              <a:buFont typeface="Calibri"/>
              <a:buAutoNum type="arabicPeriod"/>
            </a:pPr>
            <a:r>
              <a:rPr lang="en-GB" sz="3200" b="0" i="0" u="none" strike="noStrike" cap="none">
                <a:solidFill>
                  <a:schemeClr val="dk1"/>
                </a:solidFill>
                <a:latin typeface="Calibri"/>
                <a:ea typeface="Calibri"/>
                <a:cs typeface="Calibri"/>
                <a:sym typeface="Calibri"/>
              </a:rPr>
              <a:t>Create your program theory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Shape 105"/>
          <p:cNvPicPr preferRelativeResize="0"/>
          <p:nvPr/>
        </p:nvPicPr>
        <p:blipFill rotWithShape="1">
          <a:blip r:embed="rId3">
            <a:alphaModFix/>
          </a:blip>
          <a:srcRect b="83056"/>
          <a:stretch/>
        </p:blipFill>
        <p:spPr>
          <a:xfrm>
            <a:off x="0" y="-18338"/>
            <a:ext cx="9144000" cy="1162049"/>
          </a:xfrm>
          <a:prstGeom prst="rect">
            <a:avLst/>
          </a:prstGeom>
          <a:noFill/>
          <a:ln>
            <a:noFill/>
          </a:ln>
        </p:spPr>
      </p:pic>
      <p:sp>
        <p:nvSpPr>
          <p:cNvPr id="106" name="Shape 106"/>
          <p:cNvSpPr txBox="1"/>
          <p:nvPr/>
        </p:nvSpPr>
        <p:spPr>
          <a:xfrm>
            <a:off x="242789" y="1452424"/>
            <a:ext cx="8658420" cy="230832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0" i="0" u="none" strike="noStrike" cap="none">
                <a:solidFill>
                  <a:schemeClr val="dk1"/>
                </a:solidFill>
                <a:latin typeface="Calibri"/>
                <a:ea typeface="Calibri"/>
                <a:cs typeface="Calibri"/>
                <a:sym typeface="Calibri"/>
              </a:rPr>
              <a:t>What works, for whom, in what circumstances, how and why?</a:t>
            </a:r>
          </a:p>
          <a:p>
            <a:pPr marL="0" marR="0" lvl="0" indent="0" algn="ctr" rtl="0">
              <a:spcBef>
                <a:spcPts val="0"/>
              </a:spcBef>
              <a:buNone/>
            </a:pPr>
            <a:endParaRPr sz="3600" b="0" i="0" u="none" strike="noStrike" cap="none">
              <a:solidFill>
                <a:srgbClr val="000000"/>
              </a:solidFill>
              <a:latin typeface="Calibri"/>
              <a:ea typeface="Calibri"/>
              <a:cs typeface="Calibri"/>
              <a:sym typeface="Calibri"/>
            </a:endParaRPr>
          </a:p>
          <a:p>
            <a:pPr marL="0" marR="0" lvl="0" indent="0" algn="ctr" rtl="0">
              <a:spcBef>
                <a:spcPts val="0"/>
              </a:spcBef>
              <a:buNone/>
            </a:pPr>
            <a:endParaRPr sz="3600" b="1" i="0" u="none" strike="noStrike" cap="none">
              <a:solidFill>
                <a:srgbClr val="000000"/>
              </a:solidFill>
              <a:latin typeface="Arial"/>
              <a:ea typeface="Arial"/>
              <a:cs typeface="Arial"/>
              <a:sym typeface="Arial"/>
            </a:endParaRPr>
          </a:p>
        </p:txBody>
      </p:sp>
      <p:sp>
        <p:nvSpPr>
          <p:cNvPr id="107" name="Shape 107"/>
          <p:cNvSpPr/>
          <p:nvPr/>
        </p:nvSpPr>
        <p:spPr>
          <a:xfrm>
            <a:off x="975316" y="3302462"/>
            <a:ext cx="7654332" cy="156966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1" i="0" u="none" strike="noStrike" cap="none">
                <a:solidFill>
                  <a:schemeClr val="dk1"/>
                </a:solidFill>
                <a:latin typeface="Calibri"/>
                <a:ea typeface="Calibri"/>
                <a:cs typeface="Calibri"/>
                <a:sym typeface="Calibri"/>
              </a:rPr>
              <a:t>If</a:t>
            </a:r>
            <a:r>
              <a:rPr lang="en-GB" sz="3200" b="0" i="0" u="none" strike="noStrike" cap="none">
                <a:solidFill>
                  <a:schemeClr val="dk1"/>
                </a:solidFill>
                <a:latin typeface="Calibri"/>
                <a:ea typeface="Calibri"/>
                <a:cs typeface="Calibri"/>
                <a:sym typeface="Calibri"/>
              </a:rPr>
              <a:t> [Context] … </a:t>
            </a:r>
            <a:br>
              <a:rPr lang="en-GB" sz="3200" b="0" i="0" u="none" strike="noStrike" cap="none">
                <a:solidFill>
                  <a:schemeClr val="dk1"/>
                </a:solidFill>
                <a:latin typeface="Calibri"/>
                <a:ea typeface="Calibri"/>
                <a:cs typeface="Calibri"/>
                <a:sym typeface="Calibri"/>
              </a:rPr>
            </a:br>
            <a:r>
              <a:rPr lang="en-GB" sz="3200" b="1" i="0" u="none" strike="noStrike" cap="none">
                <a:solidFill>
                  <a:schemeClr val="dk1"/>
                </a:solidFill>
                <a:latin typeface="Calibri"/>
                <a:ea typeface="Calibri"/>
                <a:cs typeface="Calibri"/>
                <a:sym typeface="Calibri"/>
              </a:rPr>
              <a:t>Because</a:t>
            </a:r>
            <a:r>
              <a:rPr lang="en-GB" sz="3200" b="0" i="0" u="none" strike="noStrike" cap="none">
                <a:solidFill>
                  <a:schemeClr val="dk1"/>
                </a:solidFill>
                <a:latin typeface="Calibri"/>
                <a:ea typeface="Calibri"/>
                <a:cs typeface="Calibri"/>
                <a:sym typeface="Calibri"/>
              </a:rPr>
              <a:t> [Mechanisms] …. </a:t>
            </a:r>
            <a:br>
              <a:rPr lang="en-GB" sz="3200" b="0" i="0" u="none" strike="noStrike" cap="none">
                <a:solidFill>
                  <a:schemeClr val="dk1"/>
                </a:solidFill>
                <a:latin typeface="Calibri"/>
                <a:ea typeface="Calibri"/>
                <a:cs typeface="Calibri"/>
                <a:sym typeface="Calibri"/>
              </a:rPr>
            </a:br>
            <a:r>
              <a:rPr lang="en-GB" sz="3200" b="1" i="0" u="none" strike="noStrike" cap="none">
                <a:solidFill>
                  <a:schemeClr val="dk1"/>
                </a:solidFill>
                <a:latin typeface="Calibri"/>
                <a:ea typeface="Calibri"/>
                <a:cs typeface="Calibri"/>
                <a:sym typeface="Calibri"/>
              </a:rPr>
              <a:t>Then</a:t>
            </a:r>
            <a:r>
              <a:rPr lang="en-GB" sz="3200" b="0" i="0" u="none" strike="noStrike" cap="none">
                <a:solidFill>
                  <a:schemeClr val="dk1"/>
                </a:solidFill>
                <a:latin typeface="Calibri"/>
                <a:ea typeface="Calibri"/>
                <a:cs typeface="Calibri"/>
                <a:sym typeface="Calibri"/>
              </a:rPr>
              <a:t> [Outcome]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pic>
        <p:nvPicPr>
          <p:cNvPr id="113" name="Shape 113"/>
          <p:cNvPicPr preferRelativeResize="0"/>
          <p:nvPr/>
        </p:nvPicPr>
        <p:blipFill rotWithShape="1">
          <a:blip r:embed="rId3">
            <a:alphaModFix/>
          </a:blip>
          <a:srcRect b="83056"/>
          <a:stretch/>
        </p:blipFill>
        <p:spPr>
          <a:xfrm>
            <a:off x="0" y="0"/>
            <a:ext cx="9144000" cy="1162049"/>
          </a:xfrm>
          <a:prstGeom prst="rect">
            <a:avLst/>
          </a:prstGeom>
          <a:noFill/>
          <a:ln>
            <a:noFill/>
          </a:ln>
        </p:spPr>
      </p:pic>
      <p:sp>
        <p:nvSpPr>
          <p:cNvPr id="114" name="Shape 114"/>
          <p:cNvSpPr txBox="1"/>
          <p:nvPr/>
        </p:nvSpPr>
        <p:spPr>
          <a:xfrm>
            <a:off x="-2239346" y="485791"/>
            <a:ext cx="8173615" cy="230832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600" b="1" i="0" u="none" strike="noStrike" cap="none">
                <a:solidFill>
                  <a:srgbClr val="000000"/>
                </a:solidFill>
                <a:latin typeface="Calibri"/>
                <a:ea typeface="Calibri"/>
                <a:cs typeface="Calibri"/>
                <a:sym typeface="Calibri"/>
              </a:rPr>
              <a:t/>
            </a:r>
            <a:br>
              <a:rPr lang="en-GB" sz="3600" b="1" i="0" u="none" strike="noStrike" cap="none">
                <a:solidFill>
                  <a:srgbClr val="000000"/>
                </a:solidFill>
                <a:latin typeface="Calibri"/>
                <a:ea typeface="Calibri"/>
                <a:cs typeface="Calibri"/>
                <a:sym typeface="Calibri"/>
              </a:rPr>
            </a:br>
            <a:endParaRPr lang="en-GB" sz="3600" b="1" i="0" u="none" strike="noStrike" cap="none">
              <a:solidFill>
                <a:srgbClr val="000000"/>
              </a:solidFill>
              <a:latin typeface="Calibri"/>
              <a:ea typeface="Calibri"/>
              <a:cs typeface="Calibri"/>
              <a:sym typeface="Calibri"/>
            </a:endParaRPr>
          </a:p>
          <a:p>
            <a:pPr marL="0" marR="0" lvl="0" indent="0" algn="ctr" rtl="0">
              <a:spcBef>
                <a:spcPts val="0"/>
              </a:spcBef>
              <a:buNone/>
            </a:pPr>
            <a:endParaRPr sz="3600" b="0" i="0" u="none" strike="noStrike" cap="none">
              <a:solidFill>
                <a:srgbClr val="000000"/>
              </a:solidFill>
              <a:latin typeface="Calibri"/>
              <a:ea typeface="Calibri"/>
              <a:cs typeface="Calibri"/>
              <a:sym typeface="Calibri"/>
            </a:endParaRPr>
          </a:p>
          <a:p>
            <a:pPr marL="0" marR="0" lvl="0" indent="0" algn="ctr" rtl="0">
              <a:spcBef>
                <a:spcPts val="0"/>
              </a:spcBef>
              <a:buNone/>
            </a:pPr>
            <a:endParaRPr sz="3600" b="1" i="0" u="none" strike="noStrike" cap="none">
              <a:solidFill>
                <a:srgbClr val="000000"/>
              </a:solidFill>
              <a:latin typeface="Arial"/>
              <a:ea typeface="Arial"/>
              <a:cs typeface="Arial"/>
              <a:sym typeface="Arial"/>
            </a:endParaRPr>
          </a:p>
        </p:txBody>
      </p:sp>
      <p:sp>
        <p:nvSpPr>
          <p:cNvPr id="115" name="Shape 115"/>
          <p:cNvSpPr/>
          <p:nvPr/>
        </p:nvSpPr>
        <p:spPr>
          <a:xfrm>
            <a:off x="440483" y="1343948"/>
            <a:ext cx="8453533"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GB" sz="3200" b="1" i="0" u="none" strike="noStrike" cap="none">
                <a:solidFill>
                  <a:srgbClr val="000000"/>
                </a:solidFill>
                <a:latin typeface="Calibri"/>
                <a:ea typeface="Calibri"/>
                <a:cs typeface="Calibri"/>
                <a:sym typeface="Calibri"/>
              </a:rPr>
              <a:t>What makes a NG a NG?</a:t>
            </a:r>
            <a:br>
              <a:rPr lang="en-GB" sz="3200" b="1" i="0" u="none" strike="noStrike" cap="none">
                <a:solidFill>
                  <a:srgbClr val="000000"/>
                </a:solidFill>
                <a:latin typeface="Calibri"/>
                <a:ea typeface="Calibri"/>
                <a:cs typeface="Calibri"/>
                <a:sym typeface="Calibri"/>
              </a:rPr>
            </a:br>
            <a:endParaRPr lang="en-GB" sz="3200" b="1" i="0" u="none" strike="noStrike" cap="none">
              <a:solidFill>
                <a:srgbClr val="000000"/>
              </a:solidFill>
              <a:latin typeface="Calibri"/>
              <a:ea typeface="Calibri"/>
              <a:cs typeface="Calibri"/>
              <a:sym typeface="Calibri"/>
            </a:endParaRPr>
          </a:p>
        </p:txBody>
      </p:sp>
      <p:pic>
        <p:nvPicPr>
          <p:cNvPr id="116" name="Shape 116"/>
          <p:cNvPicPr preferRelativeResize="0"/>
          <p:nvPr/>
        </p:nvPicPr>
        <p:blipFill rotWithShape="1">
          <a:blip r:embed="rId4">
            <a:alphaModFix/>
          </a:blip>
          <a:srcRect/>
          <a:stretch/>
        </p:blipFill>
        <p:spPr>
          <a:xfrm>
            <a:off x="1933382" y="2249716"/>
            <a:ext cx="5467738" cy="4093933"/>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Shape 122"/>
          <p:cNvPicPr preferRelativeResize="0"/>
          <p:nvPr/>
        </p:nvPicPr>
        <p:blipFill rotWithShape="1">
          <a:blip r:embed="rId3">
            <a:alphaModFix/>
          </a:blip>
          <a:srcRect l="-175" t="-3743" r="351" b="82924"/>
          <a:stretch/>
        </p:blipFill>
        <p:spPr>
          <a:xfrm>
            <a:off x="0" y="-249348"/>
            <a:ext cx="9127957" cy="1427747"/>
          </a:xfrm>
          <a:prstGeom prst="rect">
            <a:avLst/>
          </a:prstGeom>
          <a:noFill/>
          <a:ln>
            <a:noFill/>
          </a:ln>
        </p:spPr>
      </p:pic>
      <p:sp>
        <p:nvSpPr>
          <p:cNvPr id="123" name="Shape 123"/>
          <p:cNvSpPr txBox="1"/>
          <p:nvPr/>
        </p:nvSpPr>
        <p:spPr>
          <a:xfrm>
            <a:off x="130636" y="587845"/>
            <a:ext cx="7846552"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0" i="0" u="none" strike="noStrike" cap="none">
                <a:solidFill>
                  <a:srgbClr val="6EB333"/>
                </a:solidFill>
                <a:latin typeface="Calibri"/>
                <a:ea typeface="Calibri"/>
                <a:cs typeface="Calibri"/>
                <a:sym typeface="Calibri"/>
              </a:rPr>
              <a:t>The nurture room</a:t>
            </a:r>
          </a:p>
          <a:p>
            <a:pPr marL="0" marR="0" lvl="0" indent="0" algn="l" rtl="0">
              <a:spcBef>
                <a:spcPts val="0"/>
              </a:spcBef>
              <a:buNone/>
            </a:pPr>
            <a:endParaRPr sz="1800" b="0" i="0" u="none" strike="noStrike" cap="none">
              <a:solidFill>
                <a:srgbClr val="000000"/>
              </a:solidFill>
              <a:latin typeface="Calibri"/>
              <a:ea typeface="Calibri"/>
              <a:cs typeface="Calibri"/>
              <a:sym typeface="Calibri"/>
            </a:endParaRPr>
          </a:p>
        </p:txBody>
      </p:sp>
      <p:sp>
        <p:nvSpPr>
          <p:cNvPr id="124" name="Shape 124"/>
          <p:cNvSpPr/>
          <p:nvPr/>
        </p:nvSpPr>
        <p:spPr>
          <a:xfrm>
            <a:off x="577514" y="1720840"/>
            <a:ext cx="8181472" cy="4493538"/>
          </a:xfrm>
          <a:prstGeom prst="rect">
            <a:avLst/>
          </a:prstGeom>
          <a:noFill/>
          <a:ln>
            <a:noFill/>
          </a:ln>
        </p:spPr>
        <p:txBody>
          <a:bodyPr lIns="91425" tIns="45700" rIns="91425" bIns="45700" anchor="t" anchorCtr="0">
            <a:noAutofit/>
          </a:bodyPr>
          <a:lstStyle/>
          <a:p>
            <a:pPr marL="342900" marR="0" lvl="0" indent="-342900" algn="l" rtl="0">
              <a:spcBef>
                <a:spcPts val="0"/>
              </a:spcBef>
              <a:buClr>
                <a:srgbClr val="000000"/>
              </a:buClr>
              <a:buSzPct val="100000"/>
              <a:buFont typeface="Arial"/>
              <a:buChar char="•"/>
            </a:pPr>
            <a:r>
              <a:rPr lang="en-GB" sz="2400" b="0" i="0" u="none" strike="noStrike" cap="none">
                <a:solidFill>
                  <a:srgbClr val="000000"/>
                </a:solidFill>
                <a:latin typeface="Arial"/>
                <a:ea typeface="Arial"/>
                <a:cs typeface="Arial"/>
                <a:sym typeface="Arial"/>
              </a:rPr>
              <a:t>Always two staff/adults in the room</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Small group size 8-12</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Furnished to be reflective of both home and school</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Contained and protected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Big enough for large range of domestic and personal activities including ‘breakfast’ and experiences at baby and toddler level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Dedicated room in school, with homely feel and different zones, and space for children’s personal things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Atmosphere of room is welcoming and homely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Location means the room is not isolated or constantly disrupted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Shape 130"/>
          <p:cNvPicPr preferRelativeResize="0"/>
          <p:nvPr/>
        </p:nvPicPr>
        <p:blipFill rotWithShape="1">
          <a:blip r:embed="rId3">
            <a:alphaModFix/>
          </a:blip>
          <a:srcRect l="-175" t="-3743" r="351" b="82924"/>
          <a:stretch/>
        </p:blipFill>
        <p:spPr>
          <a:xfrm>
            <a:off x="0" y="-249348"/>
            <a:ext cx="9127957" cy="1427747"/>
          </a:xfrm>
          <a:prstGeom prst="rect">
            <a:avLst/>
          </a:prstGeom>
          <a:noFill/>
          <a:ln>
            <a:noFill/>
          </a:ln>
        </p:spPr>
      </p:pic>
      <p:sp>
        <p:nvSpPr>
          <p:cNvPr id="131" name="Shape 131"/>
          <p:cNvSpPr txBox="1"/>
          <p:nvPr/>
        </p:nvSpPr>
        <p:spPr>
          <a:xfrm>
            <a:off x="130636" y="587845"/>
            <a:ext cx="7846552"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0" i="0" u="none" strike="noStrike" cap="none">
                <a:solidFill>
                  <a:srgbClr val="6EB333"/>
                </a:solidFill>
                <a:latin typeface="Calibri"/>
                <a:ea typeface="Calibri"/>
                <a:cs typeface="Calibri"/>
                <a:sym typeface="Calibri"/>
              </a:rPr>
              <a:t>The nurture child</a:t>
            </a:r>
          </a:p>
          <a:p>
            <a:pPr marL="0" marR="0" lvl="0" indent="0" algn="l" rtl="0">
              <a:spcBef>
                <a:spcPts val="0"/>
              </a:spcBef>
              <a:buNone/>
            </a:pPr>
            <a:endParaRPr sz="1800" b="0" i="0" u="none" strike="noStrike" cap="none">
              <a:solidFill>
                <a:srgbClr val="000000"/>
              </a:solidFill>
              <a:latin typeface="Calibri"/>
              <a:ea typeface="Calibri"/>
              <a:cs typeface="Calibri"/>
              <a:sym typeface="Calibri"/>
            </a:endParaRPr>
          </a:p>
        </p:txBody>
      </p:sp>
      <p:sp>
        <p:nvSpPr>
          <p:cNvPr id="132" name="Shape 132"/>
          <p:cNvSpPr/>
          <p:nvPr/>
        </p:nvSpPr>
        <p:spPr>
          <a:xfrm>
            <a:off x="371101" y="1225688"/>
            <a:ext cx="8181472" cy="5262979"/>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Triangulated referral (e.g. assessment tools, consultation with staff, parents)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NG staff’s views integral to group selection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Responsive to individual need e.g. child who’s experienced bereavement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Group balance/ group dynamics considered e.g. gender balance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Children who are disengaged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Children who have not developed certain social, emotional and behavioural skills are selected e.g. “fill missing gaps”</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Children whose parents care, but parents need help and support to develop their skills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Children who are ‘neglected’ </a:t>
            </a:r>
          </a:p>
          <a:p>
            <a:pPr marL="342900" marR="0" lvl="0" indent="-342900" algn="l" rtl="0">
              <a:spcBef>
                <a:spcPts val="0"/>
              </a:spcBef>
              <a:buClr>
                <a:schemeClr val="dk1"/>
              </a:buClr>
              <a:buSzPct val="100000"/>
              <a:buFont typeface="Arial"/>
              <a:buChar char="•"/>
            </a:pPr>
            <a:r>
              <a:rPr lang="en-GB" sz="2400" b="0" i="0" u="none" strike="noStrike" cap="none">
                <a:solidFill>
                  <a:schemeClr val="dk1"/>
                </a:solidFill>
                <a:latin typeface="Calibri"/>
                <a:ea typeface="Calibri"/>
                <a:cs typeface="Calibri"/>
                <a:sym typeface="Calibri"/>
              </a:rPr>
              <a:t>Children with attachment difficulties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Shape 138"/>
          <p:cNvPicPr preferRelativeResize="0"/>
          <p:nvPr/>
        </p:nvPicPr>
        <p:blipFill rotWithShape="1">
          <a:blip r:embed="rId3">
            <a:alphaModFix/>
          </a:blip>
          <a:srcRect l="-175" t="-3743" r="351" b="82924"/>
          <a:stretch/>
        </p:blipFill>
        <p:spPr>
          <a:xfrm>
            <a:off x="0" y="-249348"/>
            <a:ext cx="9127957" cy="1427747"/>
          </a:xfrm>
          <a:prstGeom prst="rect">
            <a:avLst/>
          </a:prstGeom>
          <a:noFill/>
          <a:ln>
            <a:noFill/>
          </a:ln>
        </p:spPr>
      </p:pic>
      <p:sp>
        <p:nvSpPr>
          <p:cNvPr id="139" name="Shape 139"/>
          <p:cNvSpPr txBox="1"/>
          <p:nvPr/>
        </p:nvSpPr>
        <p:spPr>
          <a:xfrm>
            <a:off x="130636" y="587845"/>
            <a:ext cx="7846552"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0" i="0" u="none" strike="noStrike" cap="none">
                <a:solidFill>
                  <a:srgbClr val="6EB333"/>
                </a:solidFill>
                <a:latin typeface="Calibri"/>
                <a:ea typeface="Calibri"/>
                <a:cs typeface="Calibri"/>
                <a:sym typeface="Calibri"/>
              </a:rPr>
              <a:t>The nurture teacher</a:t>
            </a:r>
          </a:p>
          <a:p>
            <a:pPr marL="0" marR="0" lvl="0" indent="0" algn="l" rtl="0">
              <a:spcBef>
                <a:spcPts val="0"/>
              </a:spcBef>
              <a:buNone/>
            </a:pPr>
            <a:endParaRPr sz="1800" b="0" i="0" u="none" strike="noStrike" cap="none">
              <a:solidFill>
                <a:srgbClr val="000000"/>
              </a:solidFill>
              <a:latin typeface="Calibri"/>
              <a:ea typeface="Calibri"/>
              <a:cs typeface="Calibri"/>
              <a:sym typeface="Calibri"/>
            </a:endParaRPr>
          </a:p>
        </p:txBody>
      </p:sp>
      <p:sp>
        <p:nvSpPr>
          <p:cNvPr id="140" name="Shape 140"/>
          <p:cNvSpPr/>
          <p:nvPr/>
        </p:nvSpPr>
        <p:spPr>
          <a:xfrm>
            <a:off x="371101" y="1225688"/>
            <a:ext cx="8949362" cy="563231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Challenge and Support: “Tough caring”. Challenge others in pupil’s best interests e.g. don’t take on unnecessary curriculum demands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Confidence: Emotional resilience/ keeping calm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Creating Trust: Being consistent and fair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Respect for Others: underlying belief individuals matter/deserve respect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Analytical Thinking: ability to think logically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Conceptual Thinking: see patterns and links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Drive for Improvement: set and meet challenging targets</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Information Seeking: drive to find out more and get to the heart of things; intellectual curiosity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Initiative: anticipate and pre-empt events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Flexibility: adapt to needs of a situation, change tactics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Hold People Accountable: set clear expectations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Managing Pupils: provide clear direction to pupils, and enthuse them</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Passion for Learning: drive and an ability to support pupils in their learning </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Understanding Others: i.e. why they behave as they do</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Impact and influence: ability and drive to produce positive outcomes</a:t>
            </a:r>
          </a:p>
          <a:p>
            <a:pPr marL="342900" marR="0" lvl="0" indent="-342900" algn="l" rtl="0">
              <a:spcBef>
                <a:spcPts val="0"/>
              </a:spcBef>
              <a:buClr>
                <a:schemeClr val="dk1"/>
              </a:buClr>
              <a:buSzPct val="100000"/>
              <a:buFont typeface="Arial"/>
              <a:buChar char="•"/>
            </a:pPr>
            <a:r>
              <a:rPr lang="en-GB" sz="2000" b="0" i="0" u="none" strike="noStrike" cap="none">
                <a:solidFill>
                  <a:schemeClr val="dk1"/>
                </a:solidFill>
                <a:latin typeface="Calibri"/>
                <a:ea typeface="Calibri"/>
                <a:cs typeface="Calibri"/>
                <a:sym typeface="Calibri"/>
              </a:rPr>
              <a:t>Team-working</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Shape 146"/>
          <p:cNvPicPr preferRelativeResize="0"/>
          <p:nvPr/>
        </p:nvPicPr>
        <p:blipFill rotWithShape="1">
          <a:blip r:embed="rId3">
            <a:alphaModFix/>
          </a:blip>
          <a:srcRect l="-175" t="-3743" r="351" b="82924"/>
          <a:stretch/>
        </p:blipFill>
        <p:spPr>
          <a:xfrm>
            <a:off x="0" y="-249348"/>
            <a:ext cx="9127957" cy="1427747"/>
          </a:xfrm>
          <a:prstGeom prst="rect">
            <a:avLst/>
          </a:prstGeom>
          <a:noFill/>
          <a:ln>
            <a:noFill/>
          </a:ln>
        </p:spPr>
      </p:pic>
      <p:sp>
        <p:nvSpPr>
          <p:cNvPr id="147" name="Shape 147"/>
          <p:cNvSpPr txBox="1"/>
          <p:nvPr/>
        </p:nvSpPr>
        <p:spPr>
          <a:xfrm>
            <a:off x="130636" y="587845"/>
            <a:ext cx="7846552"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0" i="0" u="none" strike="noStrike" cap="none">
                <a:solidFill>
                  <a:srgbClr val="6EB333"/>
                </a:solidFill>
                <a:latin typeface="Calibri"/>
                <a:ea typeface="Calibri"/>
                <a:cs typeface="Calibri"/>
                <a:sym typeface="Calibri"/>
              </a:rPr>
              <a:t>Nurture School</a:t>
            </a:r>
          </a:p>
          <a:p>
            <a:pPr marL="0" marR="0" lvl="0" indent="0" algn="l" rtl="0">
              <a:spcBef>
                <a:spcPts val="0"/>
              </a:spcBef>
              <a:buNone/>
            </a:pPr>
            <a:endParaRPr sz="1800" b="0" i="0" u="none" strike="noStrike" cap="none">
              <a:solidFill>
                <a:srgbClr val="000000"/>
              </a:solidFill>
              <a:latin typeface="Calibri"/>
              <a:ea typeface="Calibri"/>
              <a:cs typeface="Calibri"/>
              <a:sym typeface="Calibri"/>
            </a:endParaRPr>
          </a:p>
        </p:txBody>
      </p:sp>
      <p:sp>
        <p:nvSpPr>
          <p:cNvPr id="148" name="Shape 148"/>
          <p:cNvSpPr/>
          <p:nvPr/>
        </p:nvSpPr>
        <p:spPr>
          <a:xfrm>
            <a:off x="371101" y="1231519"/>
            <a:ext cx="8181472" cy="4832092"/>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Whole staff awareness and understanding of the rationale and practice of the NG with all staff (e.g. including lunch supervisors) briefed about principles of group and type of provision it offers </a:t>
            </a:r>
          </a:p>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Whole school forum to discuss intervention strategies </a:t>
            </a:r>
          </a:p>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Head teacher/SMT have been trained in rationale/practice of NGs so have good awareness and understanding </a:t>
            </a:r>
          </a:p>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Other staff and children have access to the group e.g. invited for snack or activity time </a:t>
            </a:r>
          </a:p>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NG staff have high informal status in school. </a:t>
            </a:r>
          </a:p>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NG staff feel part of the whole school team, are kept ‘in the loop’.</a:t>
            </a:r>
          </a:p>
          <a:p>
            <a:pPr marL="342900" marR="0" lvl="0" indent="-342900" algn="l" rtl="0">
              <a:spcBef>
                <a:spcPts val="0"/>
              </a:spcBef>
              <a:buClr>
                <a:schemeClr val="dk1"/>
              </a:buClr>
              <a:buSzPct val="100000"/>
              <a:buFont typeface="Arial"/>
              <a:buChar char="•"/>
            </a:pPr>
            <a:r>
              <a:rPr lang="en-GB" sz="2200" b="0" i="0" u="none" strike="noStrike" cap="none">
                <a:solidFill>
                  <a:schemeClr val="dk1"/>
                </a:solidFill>
                <a:latin typeface="Arial"/>
                <a:ea typeface="Arial"/>
                <a:cs typeface="Arial"/>
                <a:sym typeface="Arial"/>
              </a:rPr>
              <a:t>NG not an ‘add on’, but integral part of school, viewed positively by other children and staff</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Shape 154"/>
          <p:cNvPicPr preferRelativeResize="0"/>
          <p:nvPr/>
        </p:nvPicPr>
        <p:blipFill rotWithShape="1">
          <a:blip r:embed="rId3">
            <a:alphaModFix/>
          </a:blip>
          <a:srcRect l="-175" t="-3743" r="351" b="82924"/>
          <a:stretch/>
        </p:blipFill>
        <p:spPr>
          <a:xfrm>
            <a:off x="0" y="-249348"/>
            <a:ext cx="9127957" cy="1427747"/>
          </a:xfrm>
          <a:prstGeom prst="rect">
            <a:avLst/>
          </a:prstGeom>
          <a:noFill/>
          <a:ln>
            <a:noFill/>
          </a:ln>
        </p:spPr>
      </p:pic>
      <p:sp>
        <p:nvSpPr>
          <p:cNvPr id="155" name="Shape 155"/>
          <p:cNvSpPr txBox="1"/>
          <p:nvPr/>
        </p:nvSpPr>
        <p:spPr>
          <a:xfrm>
            <a:off x="130636" y="465362"/>
            <a:ext cx="7846552" cy="86177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GB" sz="3200" b="0" i="0" u="none" strike="noStrike" cap="none">
                <a:solidFill>
                  <a:srgbClr val="6EB333"/>
                </a:solidFill>
                <a:latin typeface="Calibri"/>
                <a:ea typeface="Calibri"/>
                <a:cs typeface="Calibri"/>
                <a:sym typeface="Calibri"/>
              </a:rPr>
              <a:t>Nurture provision</a:t>
            </a:r>
          </a:p>
          <a:p>
            <a:pPr marL="0" marR="0" lvl="0" indent="0" algn="l" rtl="0">
              <a:spcBef>
                <a:spcPts val="0"/>
              </a:spcBef>
              <a:buNone/>
            </a:pPr>
            <a:endParaRPr sz="1800" b="0" i="0" u="none" strike="noStrike" cap="none">
              <a:solidFill>
                <a:srgbClr val="000000"/>
              </a:solidFill>
              <a:latin typeface="Calibri"/>
              <a:ea typeface="Calibri"/>
              <a:cs typeface="Calibri"/>
              <a:sym typeface="Calibri"/>
            </a:endParaRPr>
          </a:p>
        </p:txBody>
      </p:sp>
      <p:sp>
        <p:nvSpPr>
          <p:cNvPr id="156" name="Shape 156"/>
          <p:cNvSpPr/>
          <p:nvPr/>
        </p:nvSpPr>
        <p:spPr>
          <a:xfrm>
            <a:off x="721895" y="1475873"/>
            <a:ext cx="7652084" cy="5262979"/>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Part time attendance in NG e.g. am only </a:t>
            </a:r>
          </a:p>
          <a:p>
            <a:pPr marL="285750" marR="0" lvl="0" indent="-28575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Full time attendance in NG e.g. all day </a:t>
            </a:r>
          </a:p>
          <a:p>
            <a:pPr marL="285750" marR="0" lvl="0" indent="-28575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Length of time in NG, 2-4 terms </a:t>
            </a:r>
          </a:p>
          <a:p>
            <a:pPr marL="285750" marR="0" lvl="0" indent="-28575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Time set aside for meeting parents </a:t>
            </a:r>
          </a:p>
          <a:p>
            <a:pPr marL="285750" marR="0" lvl="0" indent="-285750" algn="l" rtl="0">
              <a:spcBef>
                <a:spcPts val="0"/>
              </a:spcBef>
              <a:buClr>
                <a:schemeClr val="dk1"/>
              </a:buClr>
              <a:buSzPct val="100000"/>
              <a:buFont typeface="Arial"/>
              <a:buChar char="•"/>
            </a:pPr>
            <a:r>
              <a:rPr lang="en-GB" sz="2400" b="0" i="0" u="none" strike="noStrike" cap="none">
                <a:solidFill>
                  <a:schemeClr val="dk1"/>
                </a:solidFill>
                <a:latin typeface="Arial"/>
                <a:ea typeface="Arial"/>
                <a:cs typeface="Arial"/>
                <a:sym typeface="Arial"/>
              </a:rPr>
              <a:t>Time set aside for paperwork and reflection e.g. an afternoon to set targets, reflect on the week and plan together</a:t>
            </a:r>
            <a:br>
              <a:rPr lang="en-GB" sz="2400" b="0" i="0" u="none" strike="noStrike" cap="none">
                <a:solidFill>
                  <a:schemeClr val="dk1"/>
                </a:solidFill>
                <a:latin typeface="Arial"/>
                <a:ea typeface="Arial"/>
                <a:cs typeface="Arial"/>
                <a:sym typeface="Arial"/>
              </a:rPr>
            </a:br>
            <a:r>
              <a:rPr lang="en-GB" sz="2400" b="0" i="0" u="none" strike="noStrike" cap="none">
                <a:solidFill>
                  <a:schemeClr val="dk1"/>
                </a:solidFill>
                <a:latin typeface="Arial"/>
                <a:ea typeface="Arial"/>
                <a:cs typeface="Arial"/>
                <a:sym typeface="Arial"/>
              </a:rPr>
              <a:t/>
            </a:r>
            <a:br>
              <a:rPr lang="en-GB" sz="2400" b="0" i="0" u="none" strike="noStrike" cap="none">
                <a:solidFill>
                  <a:schemeClr val="dk1"/>
                </a:solidFill>
                <a:latin typeface="Arial"/>
                <a:ea typeface="Arial"/>
                <a:cs typeface="Arial"/>
                <a:sym typeface="Arial"/>
              </a:rPr>
            </a:br>
            <a:r>
              <a:rPr lang="en-GB" sz="2400" b="0" i="0" u="none" strike="noStrike" cap="none">
                <a:solidFill>
                  <a:schemeClr val="dk1"/>
                </a:solidFill>
                <a:latin typeface="Arial"/>
                <a:ea typeface="Arial"/>
                <a:cs typeface="Arial"/>
                <a:sym typeface="Arial"/>
              </a:rPr>
              <a:t/>
            </a:r>
            <a:br>
              <a:rPr lang="en-GB" sz="2400" b="0" i="0" u="none" strike="noStrike" cap="none">
                <a:solidFill>
                  <a:schemeClr val="dk1"/>
                </a:solidFill>
                <a:latin typeface="Arial"/>
                <a:ea typeface="Arial"/>
                <a:cs typeface="Arial"/>
                <a:sym typeface="Arial"/>
              </a:rPr>
            </a:br>
            <a:r>
              <a:rPr lang="en-GB" sz="2400" b="0" i="0" u="none" strike="noStrike" cap="none">
                <a:solidFill>
                  <a:schemeClr val="dk1"/>
                </a:solidFill>
                <a:latin typeface="Arial"/>
                <a:ea typeface="Arial"/>
                <a:cs typeface="Arial"/>
                <a:sym typeface="Arial"/>
              </a:rPr>
              <a:t/>
            </a:r>
            <a:br>
              <a:rPr lang="en-GB" sz="2400" b="0" i="0" u="none" strike="noStrike" cap="none">
                <a:solidFill>
                  <a:schemeClr val="dk1"/>
                </a:solidFill>
                <a:latin typeface="Arial"/>
                <a:ea typeface="Arial"/>
                <a:cs typeface="Arial"/>
                <a:sym typeface="Arial"/>
              </a:rPr>
            </a:br>
            <a:r>
              <a:rPr lang="en-GB" sz="2400" b="0" i="0" u="none" strike="noStrike" cap="none">
                <a:solidFill>
                  <a:schemeClr val="dk1"/>
                </a:solidFill>
                <a:latin typeface="Arial"/>
                <a:ea typeface="Arial"/>
                <a:cs typeface="Arial"/>
                <a:sym typeface="Arial"/>
              </a:rPr>
              <a:t>For full list see: </a:t>
            </a:r>
            <a:r>
              <a:rPr lang="en-GB" sz="2400" b="0" i="0" u="sng" strike="noStrike" cap="none">
                <a:solidFill>
                  <a:schemeClr val="hlink"/>
                </a:solidFill>
                <a:latin typeface="Calibri"/>
                <a:ea typeface="Calibri"/>
                <a:cs typeface="Calibri"/>
                <a:sym typeface="Calibri"/>
                <a:hlinkClick r:id="rId4"/>
              </a:rPr>
              <a:t>"Evidence based practice in nurture groups: using a realistic evaluation framework to explore factors affecting practice and suggest future training directions." </a:t>
            </a:r>
            <a:r>
              <a:rPr lang="en-GB" sz="2400" b="0" i="0" u="none" strike="noStrike" cap="none">
                <a:solidFill>
                  <a:schemeClr val="dk1"/>
                </a:solidFill>
                <a:latin typeface="Calibri"/>
                <a:ea typeface="Calibri"/>
                <a:cs typeface="Calibri"/>
                <a:sym typeface="Calibri"/>
              </a:rPr>
              <a:t> by Oonagh M Davies (freely available online)</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1433</Words>
  <Application>Microsoft Office PowerPoint</Application>
  <PresentationFormat>On-screen Show (4:3)</PresentationFormat>
  <Paragraphs>330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dc:creator>
  <cp:lastModifiedBy>Aimee</cp:lastModifiedBy>
  <cp:revision>1</cp:revision>
  <dcterms:modified xsi:type="dcterms:W3CDTF">2016-04-13T18:26:01Z</dcterms:modified>
</cp:coreProperties>
</file>